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4" r:id="rId1"/>
  </p:sldMasterIdLst>
  <p:sldIdLst>
    <p:sldId id="256" r:id="rId2"/>
    <p:sldId id="257" r:id="rId3"/>
    <p:sldId id="258" r:id="rId4"/>
    <p:sldId id="259" r:id="rId5"/>
    <p:sldId id="260" r:id="rId6"/>
    <p:sldId id="261" r:id="rId7"/>
    <p:sldId id="263" r:id="rId8"/>
    <p:sldId id="262" r:id="rId9"/>
    <p:sldId id="305" r:id="rId10"/>
    <p:sldId id="306" r:id="rId11"/>
    <p:sldId id="307" r:id="rId12"/>
    <p:sldId id="308" r:id="rId13"/>
    <p:sldId id="309" r:id="rId14"/>
    <p:sldId id="310" r:id="rId15"/>
    <p:sldId id="311" r:id="rId16"/>
    <p:sldId id="312" r:id="rId17"/>
    <p:sldId id="313" r:id="rId18"/>
    <p:sldId id="314"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66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125712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8/12/2025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357409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8/12/2025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060835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8/12/2025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‹Nº›</a:t>
            </a:fld>
            <a:endParaRPr lang="en-US" dirty="0"/>
          </a:p>
        </p:txBody>
      </p:sp>
    </p:spTree>
    <p:extLst>
      <p:ext uri="{BB962C8B-B14F-4D97-AF65-F5344CB8AC3E}">
        <p14:creationId xmlns:p14="http://schemas.microsoft.com/office/powerpoint/2010/main" val="1636554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8/12/2025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86066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7" name="Date Placeholder 2"/>
          <p:cNvSpPr>
            <a:spLocks noGrp="1"/>
          </p:cNvSpPr>
          <p:nvPr>
            <p:ph type="dt" sz="half" idx="10"/>
          </p:nvPr>
        </p:nvSpPr>
        <p:spPr/>
        <p:txBody>
          <a:bodyPr/>
          <a:lstStyle/>
          <a:p>
            <a:fld id="{B61BEF0D-F0BB-DE4B-95CE-6DB70DBA9567}" type="datetimeFigureOut">
              <a:rPr lang="en-US" smtClean="0"/>
              <a:pPr/>
              <a:t>8/12/2025</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339263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61BEF0D-F0BB-DE4B-95CE-6DB70DBA9567}" type="datetimeFigureOut">
              <a:rPr lang="en-US" smtClean="0"/>
              <a:pPr/>
              <a:t>8/12/2025</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906904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7" name="Date Placeholder 4"/>
          <p:cNvSpPr>
            <a:spLocks noGrp="1"/>
          </p:cNvSpPr>
          <p:nvPr>
            <p:ph type="dt" sz="half" idx="10"/>
          </p:nvPr>
        </p:nvSpPr>
        <p:spPr/>
        <p:txBody>
          <a:bodyPr/>
          <a:lstStyle/>
          <a:p>
            <a:fld id="{42A54C80-263E-416B-A8E0-580EDEADCBDC}" type="datetimeFigureOut">
              <a:rPr lang="en-US" smtClean="0"/>
              <a:t>8/12/2025</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519954A3-9DFD-4C44-94BA-B95130A3BA1C}" type="slidenum">
              <a:rPr lang="en-US" smtClean="0"/>
              <a:t>‹Nº›</a:t>
            </a:fld>
            <a:endParaRPr lang="en-US" dirty="0"/>
          </a:p>
        </p:txBody>
      </p:sp>
    </p:spTree>
    <p:extLst>
      <p:ext uri="{BB962C8B-B14F-4D97-AF65-F5344CB8AC3E}">
        <p14:creationId xmlns:p14="http://schemas.microsoft.com/office/powerpoint/2010/main" val="2941654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8/12/2025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745338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8/12/2025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872172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8/12/2025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9695365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a:t>Haga clic para modificar el estilo de título del patrón</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8/12/2025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363301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8/12/2025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212535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8/12/2025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687534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8/12/2025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8045708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8/12/2025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‹Nº›</a:t>
            </a:fld>
            <a:endParaRPr lang="en-US" dirty="0"/>
          </a:p>
        </p:txBody>
      </p:sp>
    </p:spTree>
    <p:extLst>
      <p:ext uri="{BB962C8B-B14F-4D97-AF65-F5344CB8AC3E}">
        <p14:creationId xmlns:p14="http://schemas.microsoft.com/office/powerpoint/2010/main" val="2853424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973422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61BEF0D-F0BB-DE4B-95CE-6DB70DBA9567}" type="datetimeFigureOut">
              <a:rPr lang="en-US" smtClean="0"/>
              <a:pPr/>
              <a:t>8/12/2025</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518623027"/>
      </p:ext>
    </p:extLst>
  </p:cSld>
  <p:clrMap bg1="dk1" tx1="lt1" bg2="dk2" tx2="lt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 id="214748378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B579A8-5746-4A27-901F-50AD8EB2EFF6}"/>
              </a:ext>
            </a:extLst>
          </p:cNvPr>
          <p:cNvSpPr>
            <a:spLocks noGrp="1"/>
          </p:cNvSpPr>
          <p:nvPr>
            <p:ph type="ctrTitle"/>
          </p:nvPr>
        </p:nvSpPr>
        <p:spPr/>
        <p:txBody>
          <a:bodyPr>
            <a:normAutofit fontScale="90000"/>
          </a:bodyPr>
          <a:lstStyle/>
          <a:p>
            <a:r>
              <a:rPr lang="es-ES" dirty="0">
                <a:latin typeface="Times New Roman" panose="02020603050405020304" pitchFamily="18" charset="0"/>
                <a:cs typeface="Times New Roman" panose="02020603050405020304" pitchFamily="18" charset="0"/>
              </a:rPr>
              <a:t>RENDICIÓN DE </a:t>
            </a:r>
            <a:r>
              <a:rPr lang="es-ES">
                <a:latin typeface="Times New Roman" panose="02020603050405020304" pitchFamily="18" charset="0"/>
                <a:cs typeface="Times New Roman" panose="02020603050405020304" pitchFamily="18" charset="0"/>
              </a:rPr>
              <a:t>CUENTAS 2024</a:t>
            </a:r>
            <a:br>
              <a:rPr lang="es-EC" dirty="0">
                <a:latin typeface="Times New Roman" panose="02020603050405020304" pitchFamily="18" charset="0"/>
                <a:cs typeface="Times New Roman" panose="02020603050405020304" pitchFamily="18" charset="0"/>
              </a:rPr>
            </a:br>
            <a:r>
              <a:rPr lang="es-ES" dirty="0">
                <a:latin typeface="Times New Roman" panose="02020603050405020304" pitchFamily="18" charset="0"/>
                <a:cs typeface="Times New Roman" panose="02020603050405020304" pitchFamily="18" charset="0"/>
              </a:rPr>
              <a:t>del</a:t>
            </a:r>
            <a:br>
              <a:rPr lang="es-EC" dirty="0">
                <a:latin typeface="Times New Roman" panose="02020603050405020304" pitchFamily="18" charset="0"/>
                <a:cs typeface="Times New Roman" panose="02020603050405020304" pitchFamily="18" charset="0"/>
              </a:rPr>
            </a:br>
            <a:endParaRPr lang="es-EC" dirty="0">
              <a:latin typeface="Times New Roman" panose="02020603050405020304" pitchFamily="18" charset="0"/>
              <a:cs typeface="Times New Roman" panose="02020603050405020304" pitchFamily="18" charset="0"/>
            </a:endParaRPr>
          </a:p>
        </p:txBody>
      </p:sp>
      <p:sp>
        <p:nvSpPr>
          <p:cNvPr id="3" name="Subtítulo 2">
            <a:extLst>
              <a:ext uri="{FF2B5EF4-FFF2-40B4-BE49-F238E27FC236}">
                <a16:creationId xmlns:a16="http://schemas.microsoft.com/office/drawing/2014/main" id="{7CE8B401-3BFA-4E44-BA98-2A878886670F}"/>
              </a:ext>
            </a:extLst>
          </p:cNvPr>
          <p:cNvSpPr>
            <a:spLocks noGrp="1"/>
          </p:cNvSpPr>
          <p:nvPr>
            <p:ph type="subTitle" idx="1"/>
          </p:nvPr>
        </p:nvSpPr>
        <p:spPr>
          <a:xfrm>
            <a:off x="1709530" y="3808456"/>
            <a:ext cx="9367410" cy="1449343"/>
          </a:xfrm>
        </p:spPr>
        <p:txBody>
          <a:bodyPr>
            <a:noAutofit/>
          </a:bodyPr>
          <a:lstStyle/>
          <a:p>
            <a:r>
              <a:rPr lang="es-EC" sz="4000" dirty="0">
                <a:latin typeface="Times New Roman" panose="02020603050405020304" pitchFamily="18" charset="0"/>
                <a:cs typeface="Times New Roman" panose="02020603050405020304" pitchFamily="18" charset="0"/>
              </a:rPr>
              <a:t>Gobierno Autónomo Descentralizado Parroquial </a:t>
            </a:r>
          </a:p>
          <a:p>
            <a:r>
              <a:rPr lang="es-EC" sz="4000" dirty="0">
                <a:latin typeface="Times New Roman" panose="02020603050405020304" pitchFamily="18" charset="0"/>
                <a:cs typeface="Times New Roman" panose="02020603050405020304" pitchFamily="18" charset="0"/>
              </a:rPr>
              <a:t>el Carmen de </a:t>
            </a:r>
            <a:r>
              <a:rPr lang="es-EC" sz="4000" dirty="0" err="1">
                <a:latin typeface="Times New Roman" panose="02020603050405020304" pitchFamily="18" charset="0"/>
                <a:cs typeface="Times New Roman" panose="02020603050405020304" pitchFamily="18" charset="0"/>
              </a:rPr>
              <a:t>Pijili</a:t>
            </a:r>
            <a:endParaRPr lang="es-EC"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6069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900167-9278-45E1-A0E3-503250E0FB7A}"/>
              </a:ext>
            </a:extLst>
          </p:cNvPr>
          <p:cNvSpPr>
            <a:spLocks noGrp="1"/>
          </p:cNvSpPr>
          <p:nvPr>
            <p:ph type="title"/>
          </p:nvPr>
        </p:nvSpPr>
        <p:spPr/>
        <p:txBody>
          <a:bodyPr>
            <a:normAutofit fontScale="90000"/>
          </a:bodyPr>
          <a:lstStyle/>
          <a:p>
            <a:pPr algn="ctr"/>
            <a:r>
              <a:rPr lang="es-EC" dirty="0">
                <a:latin typeface="Times New Roman" panose="02020603050405020304" pitchFamily="18" charset="0"/>
                <a:cs typeface="Times New Roman" panose="02020603050405020304" pitchFamily="18" charset="0"/>
              </a:rPr>
              <a:t>Informe de.</a:t>
            </a:r>
            <a:br>
              <a:rPr lang="es-EC" dirty="0">
                <a:latin typeface="Times New Roman" panose="02020603050405020304" pitchFamily="18" charset="0"/>
                <a:cs typeface="Times New Roman" panose="02020603050405020304" pitchFamily="18" charset="0"/>
              </a:rPr>
            </a:br>
            <a:r>
              <a:rPr lang="es-EC" dirty="0">
                <a:latin typeface="Times New Roman" panose="02020603050405020304" pitchFamily="18" charset="0"/>
                <a:cs typeface="Times New Roman" panose="02020603050405020304" pitchFamily="18" charset="0"/>
              </a:rPr>
              <a:t>Economía y Finanzas  GAD Parroquial</a:t>
            </a:r>
            <a:br>
              <a:rPr lang="es-EC" dirty="0">
                <a:latin typeface="Times New Roman" panose="02020603050405020304" pitchFamily="18" charset="0"/>
                <a:cs typeface="Times New Roman" panose="02020603050405020304" pitchFamily="18" charset="0"/>
              </a:rPr>
            </a:br>
            <a:endParaRPr lang="es-EC" dirty="0">
              <a:latin typeface="Times New Roman" panose="02020603050405020304" pitchFamily="18" charset="0"/>
              <a:cs typeface="Times New Roman" panose="02020603050405020304" pitchFamily="18" charset="0"/>
            </a:endParaRPr>
          </a:p>
        </p:txBody>
      </p:sp>
      <p:sp>
        <p:nvSpPr>
          <p:cNvPr id="3" name="Marcador de contenido 2">
            <a:extLst>
              <a:ext uri="{FF2B5EF4-FFF2-40B4-BE49-F238E27FC236}">
                <a16:creationId xmlns:a16="http://schemas.microsoft.com/office/drawing/2014/main" id="{B526AF64-07F6-4AF2-802F-F653583E4056}"/>
              </a:ext>
            </a:extLst>
          </p:cNvPr>
          <p:cNvSpPr>
            <a:spLocks noGrp="1"/>
          </p:cNvSpPr>
          <p:nvPr>
            <p:ph idx="1"/>
          </p:nvPr>
        </p:nvSpPr>
        <p:spPr>
          <a:xfrm>
            <a:off x="1143000" y="1828800"/>
            <a:ext cx="10087377" cy="4267200"/>
          </a:xfrm>
        </p:spPr>
        <p:txBody>
          <a:bodyPr>
            <a:normAutofit fontScale="92500" lnSpcReduction="10000"/>
          </a:bodyPr>
          <a:lstStyle/>
          <a:p>
            <a:r>
              <a:rPr lang="es-EC" sz="2800" dirty="0">
                <a:solidFill>
                  <a:schemeClr val="tx1"/>
                </a:solidFill>
                <a:latin typeface="Times New Roman" panose="02020603050405020304" pitchFamily="18" charset="0"/>
                <a:cs typeface="Times New Roman" panose="02020603050405020304" pitchFamily="18" charset="0"/>
              </a:rPr>
              <a:t>CPA. Nicolas Escobar</a:t>
            </a:r>
          </a:p>
          <a:p>
            <a:r>
              <a:rPr lang="es-EC" sz="2800" dirty="0">
                <a:solidFill>
                  <a:schemeClr val="tx1"/>
                </a:solidFill>
                <a:latin typeface="Times New Roman" panose="02020603050405020304" pitchFamily="18" charset="0"/>
                <a:cs typeface="Times New Roman" panose="02020603050405020304" pitchFamily="18" charset="0"/>
              </a:rPr>
              <a:t>1. Por que es importante la rendición de cuentas  </a:t>
            </a:r>
          </a:p>
          <a:p>
            <a:r>
              <a:rPr lang="es-EC" sz="2800" dirty="0">
                <a:solidFill>
                  <a:schemeClr val="tx1"/>
                </a:solidFill>
                <a:latin typeface="Times New Roman" panose="02020603050405020304" pitchFamily="18" charset="0"/>
                <a:cs typeface="Times New Roman" panose="02020603050405020304" pitchFamily="18" charset="0"/>
              </a:rPr>
              <a:t>1.1 Las rendición de cuentas es un mecanismo mediante el cual da conocer a nuestros mandantes la política publica </a:t>
            </a:r>
          </a:p>
          <a:p>
            <a:pPr algn="just"/>
            <a:r>
              <a:rPr lang="es-EC" sz="2800" dirty="0">
                <a:solidFill>
                  <a:schemeClr val="tx1"/>
                </a:solidFill>
                <a:latin typeface="Times New Roman" panose="02020603050405020304" pitchFamily="18" charset="0"/>
                <a:cs typeface="Times New Roman" panose="02020603050405020304" pitchFamily="18" charset="0"/>
              </a:rPr>
              <a:t>El artículo 11 de dicho reglamento establece el proceso y cronograma de rendición de cuentas para las instituciones de nivel nacional Unidad de Administración Financiera y sus Entidades Operativas Desconcentradas (EOD) de las cinco funciones del Estado, estableciendo que la entrega del Informe de Rendición de cuentas es de carácter obligatoria.</a:t>
            </a:r>
          </a:p>
          <a:p>
            <a:endParaRPr lang="es-EC" sz="2800" dirty="0">
              <a:solidFill>
                <a:schemeClr val="tx1"/>
              </a:solidFill>
            </a:endParaRPr>
          </a:p>
          <a:p>
            <a:endParaRPr lang="es-EC" dirty="0"/>
          </a:p>
        </p:txBody>
      </p:sp>
    </p:spTree>
    <p:extLst>
      <p:ext uri="{BB962C8B-B14F-4D97-AF65-F5344CB8AC3E}">
        <p14:creationId xmlns:p14="http://schemas.microsoft.com/office/powerpoint/2010/main" val="288112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4">
            <a:extLst>
              <a:ext uri="{FF2B5EF4-FFF2-40B4-BE49-F238E27FC236}">
                <a16:creationId xmlns:a16="http://schemas.microsoft.com/office/drawing/2014/main" id="{D5F6C0AE-B054-4309-88B6-02A67561043D}"/>
              </a:ext>
            </a:extLst>
          </p:cNvPr>
          <p:cNvGraphicFramePr>
            <a:graphicFrameLocks noGrp="1"/>
          </p:cNvGraphicFramePr>
          <p:nvPr>
            <p:extLst>
              <p:ext uri="{D42A27DB-BD31-4B8C-83A1-F6EECF244321}">
                <p14:modId xmlns:p14="http://schemas.microsoft.com/office/powerpoint/2010/main" val="2435121622"/>
              </p:ext>
            </p:extLst>
          </p:nvPr>
        </p:nvGraphicFramePr>
        <p:xfrm>
          <a:off x="221381" y="719666"/>
          <a:ext cx="11970618" cy="5633008"/>
        </p:xfrm>
        <a:graphic>
          <a:graphicData uri="http://schemas.openxmlformats.org/drawingml/2006/table">
            <a:tbl>
              <a:tblPr firstRow="1" bandRow="1">
                <a:tableStyleId>{5C22544A-7EE6-4342-B048-85BDC9FD1C3A}</a:tableStyleId>
              </a:tblPr>
              <a:tblGrid>
                <a:gridCol w="3673002">
                  <a:extLst>
                    <a:ext uri="{9D8B030D-6E8A-4147-A177-3AD203B41FA5}">
                      <a16:colId xmlns:a16="http://schemas.microsoft.com/office/drawing/2014/main" val="2708886341"/>
                    </a:ext>
                  </a:extLst>
                </a:gridCol>
                <a:gridCol w="1291286">
                  <a:extLst>
                    <a:ext uri="{9D8B030D-6E8A-4147-A177-3AD203B41FA5}">
                      <a16:colId xmlns:a16="http://schemas.microsoft.com/office/drawing/2014/main" val="4179196622"/>
                    </a:ext>
                  </a:extLst>
                </a:gridCol>
                <a:gridCol w="1318934">
                  <a:extLst>
                    <a:ext uri="{9D8B030D-6E8A-4147-A177-3AD203B41FA5}">
                      <a16:colId xmlns:a16="http://schemas.microsoft.com/office/drawing/2014/main" val="2076246868"/>
                    </a:ext>
                  </a:extLst>
                </a:gridCol>
                <a:gridCol w="1956003">
                  <a:extLst>
                    <a:ext uri="{9D8B030D-6E8A-4147-A177-3AD203B41FA5}">
                      <a16:colId xmlns:a16="http://schemas.microsoft.com/office/drawing/2014/main" val="3016991905"/>
                    </a:ext>
                  </a:extLst>
                </a:gridCol>
                <a:gridCol w="1915428">
                  <a:extLst>
                    <a:ext uri="{9D8B030D-6E8A-4147-A177-3AD203B41FA5}">
                      <a16:colId xmlns:a16="http://schemas.microsoft.com/office/drawing/2014/main" val="3733314847"/>
                    </a:ext>
                  </a:extLst>
                </a:gridCol>
                <a:gridCol w="1815965">
                  <a:extLst>
                    <a:ext uri="{9D8B030D-6E8A-4147-A177-3AD203B41FA5}">
                      <a16:colId xmlns:a16="http://schemas.microsoft.com/office/drawing/2014/main" val="3952421523"/>
                    </a:ext>
                  </a:extLst>
                </a:gridCol>
              </a:tblGrid>
              <a:tr h="704126">
                <a:tc>
                  <a:txBody>
                    <a:bodyPr/>
                    <a:lstStyle/>
                    <a:p>
                      <a:endParaRPr lang="es-EC" sz="2000" b="1" dirty="0"/>
                    </a:p>
                  </a:txBody>
                  <a:tcPr/>
                </a:tc>
                <a:tc>
                  <a:txBody>
                    <a:bodyPr/>
                    <a:lstStyle/>
                    <a:p>
                      <a:endParaRPr lang="es-EC" sz="2000" b="1"/>
                    </a:p>
                  </a:txBody>
                  <a:tcPr/>
                </a:tc>
                <a:tc>
                  <a:txBody>
                    <a:bodyPr/>
                    <a:lstStyle/>
                    <a:p>
                      <a:endParaRPr lang="es-EC" sz="2000" b="1"/>
                    </a:p>
                  </a:txBody>
                  <a:tcPr/>
                </a:tc>
                <a:tc>
                  <a:txBody>
                    <a:bodyPr/>
                    <a:lstStyle/>
                    <a:p>
                      <a:endParaRPr lang="es-EC" sz="2000" b="1"/>
                    </a:p>
                  </a:txBody>
                  <a:tcPr/>
                </a:tc>
                <a:tc>
                  <a:txBody>
                    <a:bodyPr/>
                    <a:lstStyle/>
                    <a:p>
                      <a:endParaRPr lang="es-EC" sz="2000" b="1"/>
                    </a:p>
                  </a:txBody>
                  <a:tcPr/>
                </a:tc>
                <a:tc>
                  <a:txBody>
                    <a:bodyPr/>
                    <a:lstStyle/>
                    <a:p>
                      <a:endParaRPr lang="es-EC" sz="2000" b="1"/>
                    </a:p>
                  </a:txBody>
                  <a:tcPr/>
                </a:tc>
                <a:extLst>
                  <a:ext uri="{0D108BD9-81ED-4DB2-BD59-A6C34878D82A}">
                    <a16:rowId xmlns:a16="http://schemas.microsoft.com/office/drawing/2014/main" val="2850145007"/>
                  </a:ext>
                </a:extLst>
              </a:tr>
              <a:tr h="704126">
                <a:tc>
                  <a:txBody>
                    <a:bodyPr/>
                    <a:lstStyle/>
                    <a:p>
                      <a:r>
                        <a:rPr lang="es-MX" sz="2000" b="1" dirty="0"/>
                        <a:t>PRESUPUESTO INICIAL</a:t>
                      </a:r>
                      <a:endParaRPr lang="es-EC" sz="2000" b="1" dirty="0"/>
                    </a:p>
                  </a:txBody>
                  <a:tcPr/>
                </a:tc>
                <a:tc>
                  <a:txBody>
                    <a:bodyPr/>
                    <a:lstStyle/>
                    <a:p>
                      <a:endParaRPr lang="es-EC" sz="2000" b="1"/>
                    </a:p>
                  </a:txBody>
                  <a:tcPr/>
                </a:tc>
                <a:tc>
                  <a:txBody>
                    <a:bodyPr/>
                    <a:lstStyle/>
                    <a:p>
                      <a:endParaRPr lang="es-EC" sz="2000" b="1"/>
                    </a:p>
                  </a:txBody>
                  <a:tcPr/>
                </a:tc>
                <a:tc>
                  <a:txBody>
                    <a:bodyPr/>
                    <a:lstStyle/>
                    <a:p>
                      <a:endParaRPr lang="es-EC" sz="2000" b="1"/>
                    </a:p>
                  </a:txBody>
                  <a:tcPr/>
                </a:tc>
                <a:tc>
                  <a:txBody>
                    <a:bodyPr/>
                    <a:lstStyle/>
                    <a:p>
                      <a:pPr algn="r"/>
                      <a:r>
                        <a:rPr lang="es-MX" sz="2000" b="1" dirty="0"/>
                        <a:t>2024</a:t>
                      </a:r>
                      <a:endParaRPr lang="es-EC" sz="2000" b="1" dirty="0"/>
                    </a:p>
                  </a:txBody>
                  <a:tcPr/>
                </a:tc>
                <a:tc>
                  <a:txBody>
                    <a:bodyPr/>
                    <a:lstStyle/>
                    <a:p>
                      <a:endParaRPr lang="es-EC" sz="2000" b="1"/>
                    </a:p>
                  </a:txBody>
                  <a:tcPr/>
                </a:tc>
                <a:extLst>
                  <a:ext uri="{0D108BD9-81ED-4DB2-BD59-A6C34878D82A}">
                    <a16:rowId xmlns:a16="http://schemas.microsoft.com/office/drawing/2014/main" val="335478368"/>
                  </a:ext>
                </a:extLst>
              </a:tr>
              <a:tr h="704126">
                <a:tc>
                  <a:txBody>
                    <a:bodyPr/>
                    <a:lstStyle/>
                    <a:p>
                      <a:endParaRPr lang="es-EC" sz="2000" b="1" dirty="0"/>
                    </a:p>
                  </a:txBody>
                  <a:tcPr/>
                </a:tc>
                <a:tc>
                  <a:txBody>
                    <a:bodyPr/>
                    <a:lstStyle/>
                    <a:p>
                      <a:endParaRPr lang="es-EC" sz="2000" b="1" dirty="0"/>
                    </a:p>
                  </a:txBody>
                  <a:tcPr/>
                </a:tc>
                <a:tc>
                  <a:txBody>
                    <a:bodyPr/>
                    <a:lstStyle/>
                    <a:p>
                      <a:endParaRPr lang="es-EC" sz="2000" b="1"/>
                    </a:p>
                  </a:txBody>
                  <a:tcPr/>
                </a:tc>
                <a:tc>
                  <a:txBody>
                    <a:bodyPr/>
                    <a:lstStyle/>
                    <a:p>
                      <a:endParaRPr lang="es-EC" sz="2000" b="1"/>
                    </a:p>
                  </a:txBody>
                  <a:tcPr/>
                </a:tc>
                <a:tc>
                  <a:txBody>
                    <a:bodyPr/>
                    <a:lstStyle/>
                    <a:p>
                      <a:pPr algn="r"/>
                      <a:endParaRPr lang="es-EC" sz="2000" b="1" dirty="0"/>
                    </a:p>
                  </a:txBody>
                  <a:tcPr/>
                </a:tc>
                <a:tc>
                  <a:txBody>
                    <a:bodyPr/>
                    <a:lstStyle/>
                    <a:p>
                      <a:endParaRPr lang="es-EC" sz="2000" b="1"/>
                    </a:p>
                  </a:txBody>
                  <a:tcPr/>
                </a:tc>
                <a:extLst>
                  <a:ext uri="{0D108BD9-81ED-4DB2-BD59-A6C34878D82A}">
                    <a16:rowId xmlns:a16="http://schemas.microsoft.com/office/drawing/2014/main" val="296858831"/>
                  </a:ext>
                </a:extLst>
              </a:tr>
              <a:tr h="704126">
                <a:tc>
                  <a:txBody>
                    <a:bodyPr/>
                    <a:lstStyle/>
                    <a:p>
                      <a:r>
                        <a:rPr lang="es-MX" sz="2000" b="1" dirty="0"/>
                        <a:t>INGRESOS CORRIENTES</a:t>
                      </a:r>
                      <a:endParaRPr lang="es-EC" sz="2000" b="1" dirty="0"/>
                    </a:p>
                  </a:txBody>
                  <a:tcPr/>
                </a:tc>
                <a:tc>
                  <a:txBody>
                    <a:bodyPr/>
                    <a:lstStyle/>
                    <a:p>
                      <a:endParaRPr lang="es-EC" sz="2000" b="1"/>
                    </a:p>
                  </a:txBody>
                  <a:tcPr/>
                </a:tc>
                <a:tc>
                  <a:txBody>
                    <a:bodyPr/>
                    <a:lstStyle/>
                    <a:p>
                      <a:endParaRPr lang="es-EC" sz="2000" b="1"/>
                    </a:p>
                  </a:txBody>
                  <a:tcPr/>
                </a:tc>
                <a:tc>
                  <a:txBody>
                    <a:bodyPr/>
                    <a:lstStyle/>
                    <a:p>
                      <a:endParaRPr lang="es-EC" sz="2000" b="1"/>
                    </a:p>
                  </a:txBody>
                  <a:tcPr/>
                </a:tc>
                <a:tc>
                  <a:txBody>
                    <a:bodyPr/>
                    <a:lstStyle/>
                    <a:p>
                      <a:pPr algn="r"/>
                      <a:r>
                        <a:rPr lang="es-MX" sz="2000" b="1" dirty="0"/>
                        <a:t>71683.37</a:t>
                      </a:r>
                      <a:endParaRPr lang="es-EC" sz="2000" b="1" dirty="0"/>
                    </a:p>
                  </a:txBody>
                  <a:tcPr/>
                </a:tc>
                <a:tc>
                  <a:txBody>
                    <a:bodyPr/>
                    <a:lstStyle/>
                    <a:p>
                      <a:endParaRPr lang="es-EC" sz="2000" b="1"/>
                    </a:p>
                  </a:txBody>
                  <a:tcPr/>
                </a:tc>
                <a:extLst>
                  <a:ext uri="{0D108BD9-81ED-4DB2-BD59-A6C34878D82A}">
                    <a16:rowId xmlns:a16="http://schemas.microsoft.com/office/drawing/2014/main" val="633864674"/>
                  </a:ext>
                </a:extLst>
              </a:tr>
              <a:tr h="704126">
                <a:tc>
                  <a:txBody>
                    <a:bodyPr/>
                    <a:lstStyle/>
                    <a:p>
                      <a:r>
                        <a:rPr lang="es-MX" sz="2000" b="1" dirty="0"/>
                        <a:t>APORTES JUNTAS PARROQUIALES</a:t>
                      </a:r>
                      <a:endParaRPr lang="es-EC" sz="2000" b="1" dirty="0"/>
                    </a:p>
                  </a:txBody>
                  <a:tcPr/>
                </a:tc>
                <a:tc>
                  <a:txBody>
                    <a:bodyPr/>
                    <a:lstStyle/>
                    <a:p>
                      <a:endParaRPr lang="es-EC" sz="2000" b="1" dirty="0"/>
                    </a:p>
                  </a:txBody>
                  <a:tcPr/>
                </a:tc>
                <a:tc>
                  <a:txBody>
                    <a:bodyPr/>
                    <a:lstStyle/>
                    <a:p>
                      <a:endParaRPr lang="es-EC" sz="2000" b="1"/>
                    </a:p>
                  </a:txBody>
                  <a:tcPr/>
                </a:tc>
                <a:tc>
                  <a:txBody>
                    <a:bodyPr/>
                    <a:lstStyle/>
                    <a:p>
                      <a:endParaRPr lang="es-EC" sz="2000" b="1"/>
                    </a:p>
                  </a:txBody>
                  <a:tcPr/>
                </a:tc>
                <a:tc>
                  <a:txBody>
                    <a:bodyPr/>
                    <a:lstStyle/>
                    <a:p>
                      <a:pPr algn="r"/>
                      <a:r>
                        <a:rPr lang="es-MX" sz="2000" b="1" dirty="0"/>
                        <a:t>255251.32</a:t>
                      </a:r>
                      <a:endParaRPr lang="es-EC" sz="2000" b="1" dirty="0"/>
                    </a:p>
                  </a:txBody>
                  <a:tcPr/>
                </a:tc>
                <a:tc>
                  <a:txBody>
                    <a:bodyPr/>
                    <a:lstStyle/>
                    <a:p>
                      <a:endParaRPr lang="es-EC" sz="2000" b="1"/>
                    </a:p>
                  </a:txBody>
                  <a:tcPr/>
                </a:tc>
                <a:extLst>
                  <a:ext uri="{0D108BD9-81ED-4DB2-BD59-A6C34878D82A}">
                    <a16:rowId xmlns:a16="http://schemas.microsoft.com/office/drawing/2014/main" val="2375644182"/>
                  </a:ext>
                </a:extLst>
              </a:tr>
              <a:tr h="704126">
                <a:tc>
                  <a:txBody>
                    <a:bodyPr/>
                    <a:lstStyle/>
                    <a:p>
                      <a:r>
                        <a:rPr lang="es-MX" sz="2000" b="1" dirty="0"/>
                        <a:t>TOTAL INGRESOS</a:t>
                      </a:r>
                      <a:endParaRPr lang="es-EC" sz="2000" b="1" dirty="0"/>
                    </a:p>
                  </a:txBody>
                  <a:tcPr/>
                </a:tc>
                <a:tc>
                  <a:txBody>
                    <a:bodyPr/>
                    <a:lstStyle/>
                    <a:p>
                      <a:endParaRPr lang="es-EC" sz="2000" b="1" dirty="0"/>
                    </a:p>
                  </a:txBody>
                  <a:tcPr/>
                </a:tc>
                <a:tc>
                  <a:txBody>
                    <a:bodyPr/>
                    <a:lstStyle/>
                    <a:p>
                      <a:endParaRPr lang="es-EC" sz="2000" b="1" dirty="0"/>
                    </a:p>
                  </a:txBody>
                  <a:tcPr/>
                </a:tc>
                <a:tc>
                  <a:txBody>
                    <a:bodyPr/>
                    <a:lstStyle/>
                    <a:p>
                      <a:endParaRPr lang="es-EC" sz="2000" b="1"/>
                    </a:p>
                  </a:txBody>
                  <a:tcPr/>
                </a:tc>
                <a:tc>
                  <a:txBody>
                    <a:bodyPr/>
                    <a:lstStyle/>
                    <a:p>
                      <a:pPr algn="r"/>
                      <a:r>
                        <a:rPr lang="es-MX" sz="2000" b="1" dirty="0"/>
                        <a:t>355255,97</a:t>
                      </a:r>
                      <a:endParaRPr lang="es-EC" sz="2000" b="1" dirty="0"/>
                    </a:p>
                  </a:txBody>
                  <a:tcPr/>
                </a:tc>
                <a:tc>
                  <a:txBody>
                    <a:bodyPr/>
                    <a:lstStyle/>
                    <a:p>
                      <a:endParaRPr lang="es-EC" sz="2000" b="1"/>
                    </a:p>
                  </a:txBody>
                  <a:tcPr/>
                </a:tc>
                <a:extLst>
                  <a:ext uri="{0D108BD9-81ED-4DB2-BD59-A6C34878D82A}">
                    <a16:rowId xmlns:a16="http://schemas.microsoft.com/office/drawing/2014/main" val="1742426605"/>
                  </a:ext>
                </a:extLst>
              </a:tr>
              <a:tr h="704126">
                <a:tc>
                  <a:txBody>
                    <a:bodyPr/>
                    <a:lstStyle/>
                    <a:p>
                      <a:endParaRPr lang="es-EC" sz="2000" b="1" dirty="0"/>
                    </a:p>
                  </a:txBody>
                  <a:tcPr/>
                </a:tc>
                <a:tc>
                  <a:txBody>
                    <a:bodyPr/>
                    <a:lstStyle/>
                    <a:p>
                      <a:endParaRPr lang="es-EC" sz="2000" b="1"/>
                    </a:p>
                  </a:txBody>
                  <a:tcPr/>
                </a:tc>
                <a:tc>
                  <a:txBody>
                    <a:bodyPr/>
                    <a:lstStyle/>
                    <a:p>
                      <a:endParaRPr lang="es-EC" sz="2000" b="1" dirty="0"/>
                    </a:p>
                  </a:txBody>
                  <a:tcPr/>
                </a:tc>
                <a:tc>
                  <a:txBody>
                    <a:bodyPr/>
                    <a:lstStyle/>
                    <a:p>
                      <a:endParaRPr lang="es-EC" sz="2000" b="1" dirty="0"/>
                    </a:p>
                  </a:txBody>
                  <a:tcPr/>
                </a:tc>
                <a:tc>
                  <a:txBody>
                    <a:bodyPr/>
                    <a:lstStyle/>
                    <a:p>
                      <a:pPr algn="r"/>
                      <a:endParaRPr lang="es-EC" sz="2000" b="1" dirty="0"/>
                    </a:p>
                  </a:txBody>
                  <a:tcPr/>
                </a:tc>
                <a:tc>
                  <a:txBody>
                    <a:bodyPr/>
                    <a:lstStyle/>
                    <a:p>
                      <a:endParaRPr lang="es-EC" sz="2000" b="1"/>
                    </a:p>
                  </a:txBody>
                  <a:tcPr/>
                </a:tc>
                <a:extLst>
                  <a:ext uri="{0D108BD9-81ED-4DB2-BD59-A6C34878D82A}">
                    <a16:rowId xmlns:a16="http://schemas.microsoft.com/office/drawing/2014/main" val="1420913640"/>
                  </a:ext>
                </a:extLst>
              </a:tr>
              <a:tr h="704126">
                <a:tc>
                  <a:txBody>
                    <a:bodyPr/>
                    <a:lstStyle/>
                    <a:p>
                      <a:r>
                        <a:rPr lang="es-MX" sz="2000" b="1" dirty="0"/>
                        <a:t>CUENTAS POR COBRER</a:t>
                      </a:r>
                      <a:endParaRPr lang="es-EC" sz="2000" b="1" dirty="0"/>
                    </a:p>
                  </a:txBody>
                  <a:tcPr/>
                </a:tc>
                <a:tc>
                  <a:txBody>
                    <a:bodyPr/>
                    <a:lstStyle/>
                    <a:p>
                      <a:endParaRPr lang="es-EC" sz="2000" b="1"/>
                    </a:p>
                  </a:txBody>
                  <a:tcPr/>
                </a:tc>
                <a:tc>
                  <a:txBody>
                    <a:bodyPr/>
                    <a:lstStyle/>
                    <a:p>
                      <a:endParaRPr lang="es-EC" sz="2000" b="1"/>
                    </a:p>
                  </a:txBody>
                  <a:tcPr/>
                </a:tc>
                <a:tc>
                  <a:txBody>
                    <a:bodyPr/>
                    <a:lstStyle/>
                    <a:p>
                      <a:endParaRPr lang="es-EC" sz="2000" b="1"/>
                    </a:p>
                  </a:txBody>
                  <a:tcPr/>
                </a:tc>
                <a:tc>
                  <a:txBody>
                    <a:bodyPr/>
                    <a:lstStyle/>
                    <a:p>
                      <a:pPr algn="r"/>
                      <a:r>
                        <a:rPr lang="es-MX" sz="2000" b="1" dirty="0"/>
                        <a:t>14292.63</a:t>
                      </a:r>
                      <a:endParaRPr lang="es-EC" sz="2000" b="1" dirty="0"/>
                    </a:p>
                  </a:txBody>
                  <a:tcPr/>
                </a:tc>
                <a:tc>
                  <a:txBody>
                    <a:bodyPr/>
                    <a:lstStyle/>
                    <a:p>
                      <a:endParaRPr lang="es-EC" sz="2000" b="1" dirty="0"/>
                    </a:p>
                  </a:txBody>
                  <a:tcPr/>
                </a:tc>
                <a:extLst>
                  <a:ext uri="{0D108BD9-81ED-4DB2-BD59-A6C34878D82A}">
                    <a16:rowId xmlns:a16="http://schemas.microsoft.com/office/drawing/2014/main" val="828176251"/>
                  </a:ext>
                </a:extLst>
              </a:tr>
            </a:tbl>
          </a:graphicData>
        </a:graphic>
      </p:graphicFrame>
    </p:spTree>
    <p:extLst>
      <p:ext uri="{BB962C8B-B14F-4D97-AF65-F5344CB8AC3E}">
        <p14:creationId xmlns:p14="http://schemas.microsoft.com/office/powerpoint/2010/main" val="4195079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5">
            <a:extLst>
              <a:ext uri="{FF2B5EF4-FFF2-40B4-BE49-F238E27FC236}">
                <a16:creationId xmlns:a16="http://schemas.microsoft.com/office/drawing/2014/main" id="{4DCEA5E3-6F63-4688-BC85-DC227B1E16CB}"/>
              </a:ext>
            </a:extLst>
          </p:cNvPr>
          <p:cNvGraphicFramePr>
            <a:graphicFrameLocks noGrp="1"/>
          </p:cNvGraphicFramePr>
          <p:nvPr>
            <p:extLst>
              <p:ext uri="{D42A27DB-BD31-4B8C-83A1-F6EECF244321}">
                <p14:modId xmlns:p14="http://schemas.microsoft.com/office/powerpoint/2010/main" val="562304226"/>
              </p:ext>
            </p:extLst>
          </p:nvPr>
        </p:nvGraphicFramePr>
        <p:xfrm>
          <a:off x="250257" y="528034"/>
          <a:ext cx="11941744" cy="5693484"/>
        </p:xfrm>
        <a:graphic>
          <a:graphicData uri="http://schemas.openxmlformats.org/drawingml/2006/table">
            <a:tbl>
              <a:tblPr firstRow="1" bandRow="1">
                <a:tableStyleId>{5C22544A-7EE6-4342-B048-85BDC9FD1C3A}</a:tableStyleId>
              </a:tblPr>
              <a:tblGrid>
                <a:gridCol w="3425093">
                  <a:extLst>
                    <a:ext uri="{9D8B030D-6E8A-4147-A177-3AD203B41FA5}">
                      <a16:colId xmlns:a16="http://schemas.microsoft.com/office/drawing/2014/main" val="3224808385"/>
                    </a:ext>
                  </a:extLst>
                </a:gridCol>
                <a:gridCol w="1700965">
                  <a:extLst>
                    <a:ext uri="{9D8B030D-6E8A-4147-A177-3AD203B41FA5}">
                      <a16:colId xmlns:a16="http://schemas.microsoft.com/office/drawing/2014/main" val="4156303843"/>
                    </a:ext>
                  </a:extLst>
                </a:gridCol>
                <a:gridCol w="1342119">
                  <a:extLst>
                    <a:ext uri="{9D8B030D-6E8A-4147-A177-3AD203B41FA5}">
                      <a16:colId xmlns:a16="http://schemas.microsoft.com/office/drawing/2014/main" val="2963465282"/>
                    </a:ext>
                  </a:extLst>
                </a:gridCol>
                <a:gridCol w="1193532">
                  <a:extLst>
                    <a:ext uri="{9D8B030D-6E8A-4147-A177-3AD203B41FA5}">
                      <a16:colId xmlns:a16="http://schemas.microsoft.com/office/drawing/2014/main" val="1986288979"/>
                    </a:ext>
                  </a:extLst>
                </a:gridCol>
                <a:gridCol w="2502569">
                  <a:extLst>
                    <a:ext uri="{9D8B030D-6E8A-4147-A177-3AD203B41FA5}">
                      <a16:colId xmlns:a16="http://schemas.microsoft.com/office/drawing/2014/main" val="215124572"/>
                    </a:ext>
                  </a:extLst>
                </a:gridCol>
                <a:gridCol w="1777466">
                  <a:extLst>
                    <a:ext uri="{9D8B030D-6E8A-4147-A177-3AD203B41FA5}">
                      <a16:colId xmlns:a16="http://schemas.microsoft.com/office/drawing/2014/main" val="777432117"/>
                    </a:ext>
                  </a:extLst>
                </a:gridCol>
              </a:tblGrid>
              <a:tr h="701899">
                <a:tc gridSpan="3">
                  <a:txBody>
                    <a:bodyPr/>
                    <a:lstStyle/>
                    <a:p>
                      <a:pPr algn="ctr" fontAlgn="b"/>
                      <a:r>
                        <a:rPr lang="es-EC" sz="2400" b="1" i="0" u="none" strike="noStrike" dirty="0">
                          <a:solidFill>
                            <a:srgbClr val="000000"/>
                          </a:solidFill>
                          <a:effectLst/>
                          <a:latin typeface="Times New Roman" panose="02020603050405020304" pitchFamily="18" charset="0"/>
                        </a:rPr>
                        <a:t>DENOMINACIÓN   CORRIENTE</a:t>
                      </a:r>
                    </a:p>
                  </a:txBody>
                  <a:tcPr marL="9525" marR="9525" marT="9525" marB="0" anchor="b"/>
                </a:tc>
                <a:tc hMerge="1">
                  <a:txBody>
                    <a:bodyPr/>
                    <a:lstStyle/>
                    <a:p>
                      <a:endParaRPr lang="es-EC"/>
                    </a:p>
                  </a:txBody>
                  <a:tcPr/>
                </a:tc>
                <a:tc hMerge="1">
                  <a:txBody>
                    <a:bodyPr/>
                    <a:lstStyle/>
                    <a:p>
                      <a:endParaRPr lang="es-EC"/>
                    </a:p>
                  </a:txBody>
                  <a:tcPr/>
                </a:tc>
                <a:tc>
                  <a:txBody>
                    <a:bodyPr/>
                    <a:lstStyle/>
                    <a:p>
                      <a:pPr algn="ctr" fontAlgn="b"/>
                      <a:r>
                        <a:rPr lang="es-EC" sz="2400" b="1" i="0" u="none" strike="noStrike" dirty="0">
                          <a:solidFill>
                            <a:srgbClr val="000000"/>
                          </a:solidFill>
                          <a:effectLst/>
                          <a:latin typeface="Times New Roman" panose="02020603050405020304" pitchFamily="18" charset="0"/>
                        </a:rPr>
                        <a:t> </a:t>
                      </a:r>
                    </a:p>
                  </a:txBody>
                  <a:tcPr marL="9525" marR="9525" marT="9525" marB="0" anchor="b"/>
                </a:tc>
                <a:tc>
                  <a:txBody>
                    <a:bodyPr/>
                    <a:lstStyle/>
                    <a:p>
                      <a:pPr algn="ctr" fontAlgn="b"/>
                      <a:r>
                        <a:rPr lang="es-EC" sz="2400" b="1" i="0" u="none" strike="noStrike" dirty="0">
                          <a:solidFill>
                            <a:srgbClr val="000000"/>
                          </a:solidFill>
                          <a:effectLst/>
                          <a:latin typeface="Times New Roman" panose="02020603050405020304" pitchFamily="18" charset="0"/>
                        </a:rPr>
                        <a:t>GASTOS</a:t>
                      </a:r>
                      <a:r>
                        <a:rPr lang="es-EC" sz="2400" b="1" i="0" u="none" strike="noStrike" dirty="0">
                          <a:solidFill>
                            <a:srgbClr val="000000"/>
                          </a:solidFill>
                          <a:effectLst/>
                          <a:latin typeface="Calibri" panose="020F0502020204030204" pitchFamily="34" charset="0"/>
                        </a:rPr>
                        <a:t> </a:t>
                      </a:r>
                    </a:p>
                  </a:txBody>
                  <a:tcPr marL="9525" marR="9525" marT="9525" marB="0" anchor="b"/>
                </a:tc>
                <a:tc>
                  <a:txBody>
                    <a:bodyPr/>
                    <a:lstStyle/>
                    <a:p>
                      <a:pPr algn="ctr" fontAlgn="b"/>
                      <a:r>
                        <a:rPr lang="es-EC" sz="1800" b="1"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4244648912"/>
                  </a:ext>
                </a:extLst>
              </a:tr>
              <a:tr h="701899">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s-EC" sz="2400" b="1" i="0" u="none" strike="noStrike" dirty="0">
                          <a:solidFill>
                            <a:srgbClr val="000000"/>
                          </a:solidFill>
                          <a:effectLst/>
                          <a:latin typeface="Times New Roman" panose="02020603050405020304" pitchFamily="18" charset="0"/>
                        </a:rPr>
                        <a:t>Remuneraciones Unificadas</a:t>
                      </a:r>
                    </a:p>
                  </a:txBody>
                  <a:tcPr marL="9525" marR="9525" marT="9525" marB="0" anchor="b"/>
                </a:tc>
                <a:tc>
                  <a:txBody>
                    <a:bodyPr/>
                    <a:lstStyle/>
                    <a:p>
                      <a:pPr algn="l" fontAlgn="b"/>
                      <a:r>
                        <a:rPr lang="es-EC" sz="1100" b="1" i="0" u="none" strike="noStrike" dirty="0">
                          <a:solidFill>
                            <a:srgbClr val="000000"/>
                          </a:solidFill>
                          <a:effectLst/>
                          <a:latin typeface="Calibri" panose="020F0502020204030204" pitchFamily="34" charset="0"/>
                        </a:rPr>
                        <a:t> </a:t>
                      </a:r>
                    </a:p>
                  </a:txBody>
                  <a:tcPr marL="9525" marR="9525" marT="9525" marB="0" anchor="b"/>
                </a:tc>
                <a:tc>
                  <a:txBody>
                    <a:bodyPr/>
                    <a:lstStyle/>
                    <a:p>
                      <a:pPr algn="l" fontAlgn="b"/>
                      <a:r>
                        <a:rPr lang="es-EC" sz="1800" b="1" i="0" u="none" strike="noStrike" dirty="0">
                          <a:solidFill>
                            <a:srgbClr val="000000"/>
                          </a:solidFill>
                          <a:effectLst/>
                          <a:latin typeface="Calibri" panose="020F0502020204030204" pitchFamily="34" charset="0"/>
                        </a:rPr>
                        <a:t> </a:t>
                      </a:r>
                    </a:p>
                  </a:txBody>
                  <a:tcPr marL="9525" marR="9525" marT="9525" marB="0" anchor="b"/>
                </a:tc>
                <a:tc>
                  <a:txBody>
                    <a:bodyPr/>
                    <a:lstStyle/>
                    <a:p>
                      <a:pPr algn="l" fontAlgn="b"/>
                      <a:r>
                        <a:rPr lang="es-EC" sz="1800" b="1" i="0" u="none" strike="noStrike">
                          <a:solidFill>
                            <a:srgbClr val="000000"/>
                          </a:solidFill>
                          <a:effectLst/>
                          <a:latin typeface="Arial" panose="020B0604020202020204" pitchFamily="34" charset="0"/>
                        </a:rPr>
                        <a:t> </a:t>
                      </a:r>
                    </a:p>
                  </a:txBody>
                  <a:tcPr marL="9525" marR="9525" marT="9525" marB="0" anchor="b"/>
                </a:tc>
                <a:tc>
                  <a:txBody>
                    <a:bodyPr/>
                    <a:lstStyle/>
                    <a:p>
                      <a:pPr marL="0" marR="0" lvl="0" indent="0" algn="r" defTabSz="457200" rtl="0" eaLnBrk="1" fontAlgn="b" latinLnBrk="0" hangingPunct="1">
                        <a:lnSpc>
                          <a:spcPct val="100000"/>
                        </a:lnSpc>
                        <a:spcBef>
                          <a:spcPts val="0"/>
                        </a:spcBef>
                        <a:spcAft>
                          <a:spcPts val="0"/>
                        </a:spcAft>
                        <a:buClrTx/>
                        <a:buSzTx/>
                        <a:buFontTx/>
                        <a:buNone/>
                        <a:tabLst/>
                        <a:defRPr/>
                      </a:pPr>
                      <a:r>
                        <a:rPr lang="es-EC" sz="2400" b="1" i="0" u="none" strike="noStrike" dirty="0">
                          <a:solidFill>
                            <a:srgbClr val="000000"/>
                          </a:solidFill>
                          <a:effectLst/>
                          <a:latin typeface="Arial" panose="020B0604020202020204" pitchFamily="34" charset="0"/>
                        </a:rPr>
                        <a:t>56,835.99</a:t>
                      </a:r>
                    </a:p>
                    <a:p>
                      <a:pPr algn="l" fontAlgn="b"/>
                      <a:r>
                        <a:rPr lang="es-EC" sz="1800" b="1" i="0" u="none" strike="noStrike" dirty="0">
                          <a:solidFill>
                            <a:srgbClr val="000000"/>
                          </a:solidFill>
                          <a:effectLst/>
                          <a:latin typeface="Calibri" panose="020F0502020204030204" pitchFamily="34" charset="0"/>
                        </a:rPr>
                        <a:t> </a:t>
                      </a:r>
                    </a:p>
                  </a:txBody>
                  <a:tcPr marL="9525" marR="9525" marT="9525" marB="0" anchor="b"/>
                </a:tc>
                <a:tc>
                  <a:txBody>
                    <a:bodyPr/>
                    <a:lstStyle/>
                    <a:p>
                      <a:pPr algn="l" fontAlgn="b"/>
                      <a:r>
                        <a:rPr lang="es-EC" sz="1800" b="1"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3434511573"/>
                  </a:ext>
                </a:extLst>
              </a:tr>
              <a:tr h="701899">
                <a:tc gridSpan="3">
                  <a:txBody>
                    <a:bodyPr/>
                    <a:lstStyle/>
                    <a:p>
                      <a:pPr algn="just" fontAlgn="b"/>
                      <a:r>
                        <a:rPr lang="es-EC" sz="2400" b="1" i="0" u="none" strike="noStrike" dirty="0">
                          <a:solidFill>
                            <a:srgbClr val="000000"/>
                          </a:solidFill>
                          <a:effectLst/>
                          <a:latin typeface="Times New Roman" panose="02020603050405020304" pitchFamily="18" charset="0"/>
                        </a:rPr>
                        <a:t>Remuneraciones Complementarias</a:t>
                      </a:r>
                    </a:p>
                  </a:txBody>
                  <a:tcPr marL="9525" marR="9525" marT="9525" marB="0" anchor="b"/>
                </a:tc>
                <a:tc hMerge="1">
                  <a:txBody>
                    <a:bodyPr/>
                    <a:lstStyle/>
                    <a:p>
                      <a:endParaRPr lang="es-EC"/>
                    </a:p>
                  </a:txBody>
                  <a:tcPr/>
                </a:tc>
                <a:tc hMerge="1">
                  <a:txBody>
                    <a:bodyPr/>
                    <a:lstStyle/>
                    <a:p>
                      <a:endParaRPr lang="es-EC"/>
                    </a:p>
                  </a:txBody>
                  <a:tcPr/>
                </a:tc>
                <a:tc>
                  <a:txBody>
                    <a:bodyPr/>
                    <a:lstStyle/>
                    <a:p>
                      <a:pPr algn="l" fontAlgn="b"/>
                      <a:endParaRPr lang="es-EC" sz="24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C" sz="2400" b="1" i="0" u="none" strike="noStrike" dirty="0">
                          <a:solidFill>
                            <a:srgbClr val="000000"/>
                          </a:solidFill>
                          <a:effectLst/>
                          <a:latin typeface="Arial" panose="020B0604020202020204" pitchFamily="34" charset="0"/>
                        </a:rPr>
                        <a:t>2702.48</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3697356754"/>
                  </a:ext>
                </a:extLst>
              </a:tr>
              <a:tr h="701899">
                <a:tc gridSpan="2">
                  <a:txBody>
                    <a:bodyPr/>
                    <a:lstStyle/>
                    <a:p>
                      <a:pPr algn="just" fontAlgn="b"/>
                      <a:r>
                        <a:rPr lang="es-EC" sz="2400" b="1" i="0" u="none" strike="noStrike" dirty="0">
                          <a:solidFill>
                            <a:srgbClr val="000000"/>
                          </a:solidFill>
                          <a:effectLst/>
                          <a:latin typeface="Times New Roman" panose="02020603050405020304" pitchFamily="18" charset="0"/>
                        </a:rPr>
                        <a:t>Decimotercer Sueldo </a:t>
                      </a:r>
                    </a:p>
                  </a:txBody>
                  <a:tcPr marL="9525" marR="9525" marT="9525" marB="0" anchor="b"/>
                </a:tc>
                <a:tc hMerge="1">
                  <a:txBody>
                    <a:bodyPr/>
                    <a:lstStyle/>
                    <a:p>
                      <a:endParaRPr lang="es-EC"/>
                    </a:p>
                  </a:txBody>
                  <a:tcPr/>
                </a:tc>
                <a:tc>
                  <a:txBody>
                    <a:bodyPr/>
                    <a:lstStyle/>
                    <a:p>
                      <a:pPr algn="l" fontAlgn="b"/>
                      <a:r>
                        <a:rPr lang="es-EC" sz="1800" b="1" i="0" u="none" strike="noStrike" dirty="0">
                          <a:solidFill>
                            <a:srgbClr val="000000"/>
                          </a:solidFill>
                          <a:effectLst/>
                          <a:latin typeface="Calibri" panose="020F0502020204030204" pitchFamily="34" charset="0"/>
                        </a:rPr>
                        <a:t> </a:t>
                      </a:r>
                    </a:p>
                  </a:txBody>
                  <a:tcPr marL="9525" marR="9525" marT="9525" marB="0" anchor="b"/>
                </a:tc>
                <a:tc>
                  <a:txBody>
                    <a:bodyPr/>
                    <a:lstStyle/>
                    <a:p>
                      <a:pPr algn="l" fontAlgn="b"/>
                      <a:r>
                        <a:rPr lang="es-EC" sz="1800" b="1" i="0" u="none" strike="noStrike" dirty="0">
                          <a:solidFill>
                            <a:srgbClr val="000000"/>
                          </a:solidFill>
                          <a:effectLst/>
                          <a:latin typeface="Calibri" panose="020F0502020204030204" pitchFamily="34" charset="0"/>
                        </a:rPr>
                        <a:t> </a:t>
                      </a:r>
                    </a:p>
                  </a:txBody>
                  <a:tcPr marL="9525" marR="9525" marT="9525" marB="0" anchor="b"/>
                </a:tc>
                <a:tc>
                  <a:txBody>
                    <a:bodyPr/>
                    <a:lstStyle/>
                    <a:p>
                      <a:pPr algn="r" fontAlgn="b"/>
                      <a:r>
                        <a:rPr lang="es-EC" sz="2400" b="1" i="0" u="none" strike="noStrike" dirty="0">
                          <a:solidFill>
                            <a:srgbClr val="000000"/>
                          </a:solidFill>
                          <a:effectLst/>
                          <a:latin typeface="Arial" panose="020B0604020202020204" pitchFamily="34" charset="0"/>
                        </a:rPr>
                        <a:t>0</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1630293725"/>
                  </a:ext>
                </a:extLst>
              </a:tr>
              <a:tr h="701899">
                <a:tc gridSpan="2">
                  <a:txBody>
                    <a:bodyPr/>
                    <a:lstStyle/>
                    <a:p>
                      <a:pPr algn="just" fontAlgn="b"/>
                      <a:r>
                        <a:rPr lang="es-EC" sz="2400" b="1" i="0" u="none" strike="noStrike" dirty="0">
                          <a:solidFill>
                            <a:srgbClr val="000000"/>
                          </a:solidFill>
                          <a:effectLst/>
                          <a:latin typeface="Times New Roman" panose="02020603050405020304" pitchFamily="18" charset="0"/>
                        </a:rPr>
                        <a:t>Decimocuarto Sueldo </a:t>
                      </a:r>
                    </a:p>
                  </a:txBody>
                  <a:tcPr marL="9525" marR="9525" marT="9525" marB="0" anchor="b"/>
                </a:tc>
                <a:tc hMerge="1">
                  <a:txBody>
                    <a:bodyPr/>
                    <a:lstStyle/>
                    <a:p>
                      <a:endParaRPr lang="es-EC"/>
                    </a:p>
                  </a:txBody>
                  <a:tcPr/>
                </a:tc>
                <a:tc>
                  <a:txBody>
                    <a:bodyPr/>
                    <a:lstStyle/>
                    <a:p>
                      <a:pPr algn="l" fontAlgn="b"/>
                      <a:r>
                        <a:rPr lang="es-EC" sz="1800" b="1" i="0" u="none" strike="noStrike" dirty="0">
                          <a:solidFill>
                            <a:srgbClr val="000000"/>
                          </a:solidFill>
                          <a:effectLst/>
                          <a:latin typeface="Calibri" panose="020F0502020204030204" pitchFamily="34" charset="0"/>
                        </a:rPr>
                        <a:t> </a:t>
                      </a:r>
                    </a:p>
                  </a:txBody>
                  <a:tcPr marL="9525" marR="9525" marT="9525" marB="0" anchor="b"/>
                </a:tc>
                <a:tc>
                  <a:txBody>
                    <a:bodyPr/>
                    <a:lstStyle/>
                    <a:p>
                      <a:pPr algn="l" fontAlgn="b"/>
                      <a:r>
                        <a:rPr lang="es-EC" sz="1800" b="1" i="0" u="none" strike="noStrike" dirty="0">
                          <a:solidFill>
                            <a:srgbClr val="000000"/>
                          </a:solidFill>
                          <a:effectLst/>
                          <a:latin typeface="Calibri" panose="020F0502020204030204" pitchFamily="34" charset="0"/>
                        </a:rPr>
                        <a:t> </a:t>
                      </a:r>
                    </a:p>
                  </a:txBody>
                  <a:tcPr marL="9525" marR="9525" marT="9525" marB="0" anchor="b"/>
                </a:tc>
                <a:tc>
                  <a:txBody>
                    <a:bodyPr/>
                    <a:lstStyle/>
                    <a:p>
                      <a:pPr algn="r" fontAlgn="b"/>
                      <a:r>
                        <a:rPr lang="es-EC" sz="2400" b="1" i="0" u="none" strike="noStrike" dirty="0">
                          <a:solidFill>
                            <a:srgbClr val="000000"/>
                          </a:solidFill>
                          <a:effectLst/>
                          <a:latin typeface="Arial" panose="020B0604020202020204" pitchFamily="34" charset="0"/>
                        </a:rPr>
                        <a:t>2702.48</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4236299108"/>
                  </a:ext>
                </a:extLst>
              </a:tr>
              <a:tr h="701899">
                <a:tc gridSpan="2">
                  <a:txBody>
                    <a:bodyPr/>
                    <a:lstStyle/>
                    <a:p>
                      <a:pPr algn="just" fontAlgn="b"/>
                      <a:r>
                        <a:rPr lang="es-EC" sz="2400" b="1" i="0" u="none" strike="noStrike" dirty="0">
                          <a:solidFill>
                            <a:srgbClr val="000000"/>
                          </a:solidFill>
                          <a:effectLst/>
                          <a:latin typeface="Times New Roman" panose="02020603050405020304" pitchFamily="18" charset="0"/>
                        </a:rPr>
                        <a:t>Aporte Patronal </a:t>
                      </a:r>
                    </a:p>
                  </a:txBody>
                  <a:tcPr marL="9525" marR="9525" marT="9525" marB="0" anchor="b"/>
                </a:tc>
                <a:tc hMerge="1">
                  <a:txBody>
                    <a:bodyPr/>
                    <a:lstStyle/>
                    <a:p>
                      <a:endParaRPr lang="es-EC"/>
                    </a:p>
                  </a:txBody>
                  <a:tcPr/>
                </a:tc>
                <a:tc>
                  <a:txBody>
                    <a:bodyPr/>
                    <a:lstStyle/>
                    <a:p>
                      <a:pPr algn="l" fontAlgn="b"/>
                      <a:r>
                        <a:rPr lang="es-EC" sz="1800" b="1" i="0" u="none" strike="noStrike">
                          <a:solidFill>
                            <a:srgbClr val="000000"/>
                          </a:solidFill>
                          <a:effectLst/>
                          <a:latin typeface="Calibri" panose="020F0502020204030204" pitchFamily="34" charset="0"/>
                        </a:rPr>
                        <a:t> </a:t>
                      </a:r>
                    </a:p>
                  </a:txBody>
                  <a:tcPr marL="9525" marR="9525" marT="9525" marB="0" anchor="b"/>
                </a:tc>
                <a:tc>
                  <a:txBody>
                    <a:bodyPr/>
                    <a:lstStyle/>
                    <a:p>
                      <a:pPr algn="l" fontAlgn="b"/>
                      <a:r>
                        <a:rPr lang="es-EC" sz="1800" b="1" i="0" u="none" strike="noStrike">
                          <a:solidFill>
                            <a:srgbClr val="000000"/>
                          </a:solidFill>
                          <a:effectLst/>
                          <a:latin typeface="Calibri" panose="020F0502020204030204" pitchFamily="34" charset="0"/>
                        </a:rPr>
                        <a:t> </a:t>
                      </a:r>
                    </a:p>
                  </a:txBody>
                  <a:tcPr marL="9525" marR="9525" marT="9525" marB="0" anchor="b"/>
                </a:tc>
                <a:tc>
                  <a:txBody>
                    <a:bodyPr/>
                    <a:lstStyle/>
                    <a:p>
                      <a:pPr algn="r" fontAlgn="b"/>
                      <a:r>
                        <a:rPr lang="es-EC" sz="2400" b="1" i="0" u="none" strike="noStrike" dirty="0">
                          <a:solidFill>
                            <a:srgbClr val="000000"/>
                          </a:solidFill>
                          <a:effectLst/>
                          <a:latin typeface="Arial" panose="020B0604020202020204" pitchFamily="34" charset="0"/>
                        </a:rPr>
                        <a:t>6149.29</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4213966722"/>
                  </a:ext>
                </a:extLst>
              </a:tr>
              <a:tr h="701899">
                <a:tc gridSpan="2">
                  <a:txBody>
                    <a:bodyPr/>
                    <a:lstStyle/>
                    <a:p>
                      <a:pPr algn="just" fontAlgn="b"/>
                      <a:r>
                        <a:rPr lang="es-EC" sz="2400" b="1" i="0" u="none" strike="noStrike" dirty="0">
                          <a:solidFill>
                            <a:srgbClr val="000000"/>
                          </a:solidFill>
                          <a:effectLst/>
                          <a:latin typeface="Times New Roman" panose="02020603050405020304" pitchFamily="18" charset="0"/>
                        </a:rPr>
                        <a:t>Fondo de Reserva </a:t>
                      </a:r>
                    </a:p>
                  </a:txBody>
                  <a:tcPr marL="9525" marR="9525" marT="9525" marB="0" anchor="b"/>
                </a:tc>
                <a:tc hMerge="1">
                  <a:txBody>
                    <a:bodyPr/>
                    <a:lstStyle/>
                    <a:p>
                      <a:endParaRPr lang="es-EC"/>
                    </a:p>
                  </a:txBody>
                  <a:tcPr/>
                </a:tc>
                <a:tc>
                  <a:txBody>
                    <a:bodyPr/>
                    <a:lstStyle/>
                    <a:p>
                      <a:pPr algn="l" fontAlgn="b"/>
                      <a:r>
                        <a:rPr lang="es-EC" sz="1800" b="1" i="0" u="none" strike="noStrike">
                          <a:solidFill>
                            <a:srgbClr val="000000"/>
                          </a:solidFill>
                          <a:effectLst/>
                          <a:latin typeface="Calibri" panose="020F0502020204030204" pitchFamily="34" charset="0"/>
                        </a:rPr>
                        <a:t> </a:t>
                      </a:r>
                    </a:p>
                  </a:txBody>
                  <a:tcPr marL="9525" marR="9525" marT="9525" marB="0" anchor="b"/>
                </a:tc>
                <a:tc>
                  <a:txBody>
                    <a:bodyPr/>
                    <a:lstStyle/>
                    <a:p>
                      <a:pPr algn="l" fontAlgn="b"/>
                      <a:r>
                        <a:rPr lang="es-EC" sz="1800" b="1" i="0" u="none" strike="noStrike">
                          <a:solidFill>
                            <a:srgbClr val="000000"/>
                          </a:solidFill>
                          <a:effectLst/>
                          <a:latin typeface="Calibri" panose="020F0502020204030204" pitchFamily="34" charset="0"/>
                        </a:rPr>
                        <a:t> </a:t>
                      </a:r>
                    </a:p>
                  </a:txBody>
                  <a:tcPr marL="9525" marR="9525" marT="9525" marB="0" anchor="b"/>
                </a:tc>
                <a:tc>
                  <a:txBody>
                    <a:bodyPr/>
                    <a:lstStyle/>
                    <a:p>
                      <a:pPr algn="r" fontAlgn="b"/>
                      <a:r>
                        <a:rPr lang="es-EC" sz="2400" b="1" i="0" u="none" strike="noStrike" dirty="0">
                          <a:solidFill>
                            <a:srgbClr val="000000"/>
                          </a:solidFill>
                          <a:effectLst/>
                          <a:latin typeface="Arial" panose="020B0604020202020204" pitchFamily="34" charset="0"/>
                        </a:rPr>
                        <a:t>3165.09</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669364939"/>
                  </a:ext>
                </a:extLst>
              </a:tr>
              <a:tr h="701899">
                <a:tc gridSpan="4">
                  <a:txBody>
                    <a:bodyPr/>
                    <a:lstStyle/>
                    <a:p>
                      <a:pPr algn="just" fontAlgn="b"/>
                      <a:r>
                        <a:rPr lang="es-ES" sz="2400" b="1" i="0" u="none" strike="noStrike" dirty="0" err="1">
                          <a:solidFill>
                            <a:srgbClr val="000000"/>
                          </a:solidFill>
                          <a:effectLst/>
                          <a:latin typeface="Times New Roman" panose="02020603050405020304" pitchFamily="18" charset="0"/>
                        </a:rPr>
                        <a:t>Compensacion</a:t>
                      </a:r>
                      <a:r>
                        <a:rPr lang="es-ES" sz="2400" b="1" i="0" u="none" strike="noStrike" dirty="0">
                          <a:solidFill>
                            <a:srgbClr val="000000"/>
                          </a:solidFill>
                          <a:effectLst/>
                          <a:latin typeface="Times New Roman" panose="02020603050405020304" pitchFamily="18" charset="0"/>
                        </a:rPr>
                        <a:t> por Vacaciones no Gozadas por </a:t>
                      </a:r>
                      <a:r>
                        <a:rPr lang="es-ES" sz="2400" b="1" i="0" u="none" strike="noStrike" dirty="0" err="1">
                          <a:solidFill>
                            <a:srgbClr val="000000"/>
                          </a:solidFill>
                          <a:effectLst/>
                          <a:latin typeface="Times New Roman" panose="02020603050405020304" pitchFamily="18" charset="0"/>
                        </a:rPr>
                        <a:t>Cesacion</a:t>
                      </a:r>
                      <a:r>
                        <a:rPr lang="es-ES" sz="2400" b="1" i="0" u="none" strike="noStrike" dirty="0">
                          <a:solidFill>
                            <a:srgbClr val="000000"/>
                          </a:solidFill>
                          <a:effectLst/>
                          <a:latin typeface="Times New Roman" panose="02020603050405020304" pitchFamily="18" charset="0"/>
                        </a:rPr>
                        <a:t> de Funciones </a:t>
                      </a:r>
                    </a:p>
                  </a:txBody>
                  <a:tcPr marL="9525" marR="9525" marT="9525" marB="0" anchor="b"/>
                </a:tc>
                <a:tc hMerge="1">
                  <a:txBody>
                    <a:bodyPr/>
                    <a:lstStyle/>
                    <a:p>
                      <a:endParaRPr lang="es-EC"/>
                    </a:p>
                  </a:txBody>
                  <a:tcPr/>
                </a:tc>
                <a:tc hMerge="1">
                  <a:txBody>
                    <a:bodyPr/>
                    <a:lstStyle/>
                    <a:p>
                      <a:endParaRPr lang="es-EC"/>
                    </a:p>
                  </a:txBody>
                  <a:tcPr/>
                </a:tc>
                <a:tc hMerge="1">
                  <a:txBody>
                    <a:bodyPr/>
                    <a:lstStyle/>
                    <a:p>
                      <a:endParaRPr lang="es-EC"/>
                    </a:p>
                  </a:txBody>
                  <a:tcPr/>
                </a:tc>
                <a:tc>
                  <a:txBody>
                    <a:bodyPr/>
                    <a:lstStyle/>
                    <a:p>
                      <a:pPr algn="r" fontAlgn="b"/>
                      <a:r>
                        <a:rPr lang="es-EC" sz="2400" b="1" i="0" u="none" strike="noStrike" dirty="0">
                          <a:solidFill>
                            <a:srgbClr val="000000"/>
                          </a:solidFill>
                          <a:effectLst/>
                          <a:latin typeface="Arial" panose="020B0604020202020204" pitchFamily="34" charset="0"/>
                        </a:rPr>
                        <a:t>3,044.45</a:t>
                      </a:r>
                    </a:p>
                  </a:txBody>
                  <a:tcPr marL="9525" marR="9525" marT="9525" marB="0" anchor="b"/>
                </a:tc>
                <a:tc>
                  <a:txBody>
                    <a:bodyPr/>
                    <a:lstStyle/>
                    <a:p>
                      <a:pPr algn="r" fontAlgn="b"/>
                      <a:r>
                        <a:rPr lang="es-EC" sz="2400" b="1" i="0" u="none" strike="noStrike" dirty="0">
                          <a:solidFill>
                            <a:srgbClr val="000000"/>
                          </a:solidFill>
                          <a:effectLst/>
                          <a:latin typeface="Calibri" panose="020F0502020204030204" pitchFamily="34" charset="0"/>
                        </a:rPr>
                        <a:t>74599.78</a:t>
                      </a:r>
                    </a:p>
                  </a:txBody>
                  <a:tcPr marL="9525" marR="9525" marT="9525" marB="0" anchor="b"/>
                </a:tc>
                <a:extLst>
                  <a:ext uri="{0D108BD9-81ED-4DB2-BD59-A6C34878D82A}">
                    <a16:rowId xmlns:a16="http://schemas.microsoft.com/office/drawing/2014/main" val="3876675606"/>
                  </a:ext>
                </a:extLst>
              </a:tr>
            </a:tbl>
          </a:graphicData>
        </a:graphic>
      </p:graphicFrame>
    </p:spTree>
    <p:extLst>
      <p:ext uri="{BB962C8B-B14F-4D97-AF65-F5344CB8AC3E}">
        <p14:creationId xmlns:p14="http://schemas.microsoft.com/office/powerpoint/2010/main" val="3438294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2">
            <a:extLst>
              <a:ext uri="{FF2B5EF4-FFF2-40B4-BE49-F238E27FC236}">
                <a16:creationId xmlns:a16="http://schemas.microsoft.com/office/drawing/2014/main" id="{F0432327-1026-4255-97CD-D87AF991FD03}"/>
              </a:ext>
            </a:extLst>
          </p:cNvPr>
          <p:cNvGraphicFramePr>
            <a:graphicFrameLocks noGrp="1"/>
          </p:cNvGraphicFramePr>
          <p:nvPr>
            <p:extLst>
              <p:ext uri="{D42A27DB-BD31-4B8C-83A1-F6EECF244321}">
                <p14:modId xmlns:p14="http://schemas.microsoft.com/office/powerpoint/2010/main" val="3136057692"/>
              </p:ext>
            </p:extLst>
          </p:nvPr>
        </p:nvGraphicFramePr>
        <p:xfrm>
          <a:off x="173255" y="373487"/>
          <a:ext cx="11839073" cy="6014432"/>
        </p:xfrm>
        <a:graphic>
          <a:graphicData uri="http://schemas.openxmlformats.org/drawingml/2006/table">
            <a:tbl>
              <a:tblPr firstRow="1" bandRow="1">
                <a:tableStyleId>{5C22544A-7EE6-4342-B048-85BDC9FD1C3A}</a:tableStyleId>
              </a:tblPr>
              <a:tblGrid>
                <a:gridCol w="1889768">
                  <a:extLst>
                    <a:ext uri="{9D8B030D-6E8A-4147-A177-3AD203B41FA5}">
                      <a16:colId xmlns:a16="http://schemas.microsoft.com/office/drawing/2014/main" val="3548953060"/>
                    </a:ext>
                  </a:extLst>
                </a:gridCol>
                <a:gridCol w="1921047">
                  <a:extLst>
                    <a:ext uri="{9D8B030D-6E8A-4147-A177-3AD203B41FA5}">
                      <a16:colId xmlns:a16="http://schemas.microsoft.com/office/drawing/2014/main" val="1135640687"/>
                    </a:ext>
                  </a:extLst>
                </a:gridCol>
                <a:gridCol w="1921047">
                  <a:extLst>
                    <a:ext uri="{9D8B030D-6E8A-4147-A177-3AD203B41FA5}">
                      <a16:colId xmlns:a16="http://schemas.microsoft.com/office/drawing/2014/main" val="80964585"/>
                    </a:ext>
                  </a:extLst>
                </a:gridCol>
                <a:gridCol w="1921047">
                  <a:extLst>
                    <a:ext uri="{9D8B030D-6E8A-4147-A177-3AD203B41FA5}">
                      <a16:colId xmlns:a16="http://schemas.microsoft.com/office/drawing/2014/main" val="1225384305"/>
                    </a:ext>
                  </a:extLst>
                </a:gridCol>
                <a:gridCol w="1921047">
                  <a:extLst>
                    <a:ext uri="{9D8B030D-6E8A-4147-A177-3AD203B41FA5}">
                      <a16:colId xmlns:a16="http://schemas.microsoft.com/office/drawing/2014/main" val="2017758310"/>
                    </a:ext>
                  </a:extLst>
                </a:gridCol>
                <a:gridCol w="2265117">
                  <a:extLst>
                    <a:ext uri="{9D8B030D-6E8A-4147-A177-3AD203B41FA5}">
                      <a16:colId xmlns:a16="http://schemas.microsoft.com/office/drawing/2014/main" val="362849117"/>
                    </a:ext>
                  </a:extLst>
                </a:gridCol>
              </a:tblGrid>
              <a:tr h="750029">
                <a:tc>
                  <a:txBody>
                    <a:bodyPr/>
                    <a:lstStyle/>
                    <a:p>
                      <a:endParaRPr lang="es-EC" sz="2400" dirty="0"/>
                    </a:p>
                  </a:txBody>
                  <a:tcPr/>
                </a:tc>
                <a:tc gridSpan="3">
                  <a:txBody>
                    <a:bodyPr/>
                    <a:lstStyle/>
                    <a:p>
                      <a:pPr algn="l" fontAlgn="b"/>
                      <a:r>
                        <a:rPr lang="es-EC" sz="2400" b="1" i="0" u="none" strike="noStrike" dirty="0">
                          <a:solidFill>
                            <a:srgbClr val="000000"/>
                          </a:solidFill>
                          <a:effectLst/>
                          <a:latin typeface="Times New Roman" panose="02020603050405020304" pitchFamily="18" charset="0"/>
                        </a:rPr>
                        <a:t>DENOMINACIÓN  CORRIENTE</a:t>
                      </a:r>
                    </a:p>
                  </a:txBody>
                  <a:tcPr marL="9525" marR="9525" marT="9525" marB="0" anchor="b"/>
                </a:tc>
                <a:tc hMerge="1">
                  <a:txBody>
                    <a:bodyPr/>
                    <a:lstStyle/>
                    <a:p>
                      <a:endParaRPr lang="es-EC"/>
                    </a:p>
                  </a:txBody>
                  <a:tcPr/>
                </a:tc>
                <a:tc hMerge="1">
                  <a:txBody>
                    <a:bodyPr/>
                    <a:lstStyle/>
                    <a:p>
                      <a:endParaRPr lang="es-EC"/>
                    </a:p>
                  </a:txBody>
                  <a:tcPr/>
                </a:tc>
                <a:tc>
                  <a:txBody>
                    <a:bodyPr/>
                    <a:lstStyle/>
                    <a:p>
                      <a:pPr algn="r" fontAlgn="b"/>
                      <a:r>
                        <a:rPr lang="es-EC" sz="2400" b="1" i="0" u="none" strike="noStrike" dirty="0">
                          <a:solidFill>
                            <a:srgbClr val="000000"/>
                          </a:solidFill>
                          <a:effectLst/>
                          <a:latin typeface="Times New Roman" panose="02020603050405020304" pitchFamily="18" charset="0"/>
                        </a:rPr>
                        <a:t>GASTOS </a:t>
                      </a:r>
                    </a:p>
                  </a:txBody>
                  <a:tcPr marL="9525" marR="9525" marT="9525" marB="0" anchor="b"/>
                </a:tc>
                <a:tc>
                  <a:txBody>
                    <a:bodyPr/>
                    <a:lstStyle/>
                    <a:p>
                      <a:endParaRPr lang="es-EC" dirty="0"/>
                    </a:p>
                  </a:txBody>
                  <a:tcPr/>
                </a:tc>
                <a:extLst>
                  <a:ext uri="{0D108BD9-81ED-4DB2-BD59-A6C34878D82A}">
                    <a16:rowId xmlns:a16="http://schemas.microsoft.com/office/drawing/2014/main" val="2829971871"/>
                  </a:ext>
                </a:extLst>
              </a:tr>
              <a:tr h="750029">
                <a:tc gridSpan="2">
                  <a:txBody>
                    <a:bodyPr/>
                    <a:lstStyle/>
                    <a:p>
                      <a:pPr algn="l" fontAlgn="b"/>
                      <a:r>
                        <a:rPr lang="es-EC" sz="2400" b="1" i="0" u="none" strike="noStrike" dirty="0">
                          <a:solidFill>
                            <a:srgbClr val="000000"/>
                          </a:solidFill>
                          <a:effectLst/>
                          <a:latin typeface="Times New Roman" panose="02020603050405020304" pitchFamily="18" charset="0"/>
                        </a:rPr>
                        <a:t>Agua Potable</a:t>
                      </a:r>
                    </a:p>
                  </a:txBody>
                  <a:tcPr marL="9525" marR="9525" marT="9525" marB="0" anchor="b"/>
                </a:tc>
                <a:tc hMerge="1">
                  <a:txBody>
                    <a:bodyPr/>
                    <a:lstStyle/>
                    <a:p>
                      <a:endParaRPr lang="es-EC"/>
                    </a:p>
                  </a:txBody>
                  <a:tcPr/>
                </a:tc>
                <a:tc>
                  <a:txBody>
                    <a:bodyPr/>
                    <a:lstStyle/>
                    <a:p>
                      <a:pPr algn="l" fontAlgn="b"/>
                      <a:r>
                        <a:rPr lang="es-EC" sz="2400" b="1" i="0" u="none" strike="noStrike">
                          <a:solidFill>
                            <a:srgbClr val="000000"/>
                          </a:solidFill>
                          <a:effectLst/>
                          <a:latin typeface="Calibri" panose="020F0502020204030204" pitchFamily="34" charset="0"/>
                        </a:rPr>
                        <a:t> </a:t>
                      </a:r>
                    </a:p>
                  </a:txBody>
                  <a:tcPr marL="9525" marR="9525" marT="9525" marB="0" anchor="b"/>
                </a:tc>
                <a:tc>
                  <a:txBody>
                    <a:bodyPr/>
                    <a:lstStyle/>
                    <a:p>
                      <a:pPr algn="l" fontAlgn="b"/>
                      <a:r>
                        <a:rPr lang="es-EC" sz="2400" b="1" i="0" u="none" strike="noStrike">
                          <a:solidFill>
                            <a:srgbClr val="000000"/>
                          </a:solidFill>
                          <a:effectLst/>
                          <a:latin typeface="Calibri" panose="020F0502020204030204" pitchFamily="34" charset="0"/>
                        </a:rPr>
                        <a:t> </a:t>
                      </a:r>
                    </a:p>
                  </a:txBody>
                  <a:tcPr marL="9525" marR="9525" marT="9525" marB="0" anchor="b"/>
                </a:tc>
                <a:tc>
                  <a:txBody>
                    <a:bodyPr/>
                    <a:lstStyle/>
                    <a:p>
                      <a:pPr algn="r" fontAlgn="b"/>
                      <a:r>
                        <a:rPr lang="es-EC" sz="2400" b="1" i="0" u="none" strike="noStrike" dirty="0">
                          <a:solidFill>
                            <a:srgbClr val="000000"/>
                          </a:solidFill>
                          <a:effectLst/>
                          <a:latin typeface="Arial" panose="020B0604020202020204" pitchFamily="34" charset="0"/>
                        </a:rPr>
                        <a:t>60.00</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2519492622"/>
                  </a:ext>
                </a:extLst>
              </a:tr>
              <a:tr h="750029">
                <a:tc gridSpan="2">
                  <a:txBody>
                    <a:bodyPr/>
                    <a:lstStyle/>
                    <a:p>
                      <a:pPr algn="l" fontAlgn="b"/>
                      <a:r>
                        <a:rPr lang="es-EC" sz="2400" b="1" i="0" u="none" strike="noStrike" dirty="0">
                          <a:solidFill>
                            <a:srgbClr val="000000"/>
                          </a:solidFill>
                          <a:effectLst/>
                          <a:latin typeface="Times New Roman" panose="02020603050405020304" pitchFamily="18" charset="0"/>
                        </a:rPr>
                        <a:t>Energía Eléctrica </a:t>
                      </a:r>
                    </a:p>
                  </a:txBody>
                  <a:tcPr marL="9525" marR="9525" marT="9525" marB="0" anchor="b"/>
                </a:tc>
                <a:tc hMerge="1">
                  <a:txBody>
                    <a:bodyPr/>
                    <a:lstStyle/>
                    <a:p>
                      <a:endParaRPr lang="es-EC"/>
                    </a:p>
                  </a:txBody>
                  <a:tcPr/>
                </a:tc>
                <a:tc>
                  <a:txBody>
                    <a:bodyPr/>
                    <a:lstStyle/>
                    <a:p>
                      <a:pPr algn="l" fontAlgn="b"/>
                      <a:r>
                        <a:rPr lang="es-EC" sz="2400" b="1" i="0" u="none" strike="noStrike">
                          <a:solidFill>
                            <a:srgbClr val="000000"/>
                          </a:solidFill>
                          <a:effectLst/>
                          <a:latin typeface="Calibri" panose="020F0502020204030204" pitchFamily="34" charset="0"/>
                        </a:rPr>
                        <a:t> </a:t>
                      </a:r>
                    </a:p>
                  </a:txBody>
                  <a:tcPr marL="9525" marR="9525" marT="9525" marB="0" anchor="b"/>
                </a:tc>
                <a:tc>
                  <a:txBody>
                    <a:bodyPr/>
                    <a:lstStyle/>
                    <a:p>
                      <a:pPr algn="l" fontAlgn="b"/>
                      <a:r>
                        <a:rPr lang="es-EC" sz="2400" b="1" i="0" u="none" strike="noStrike">
                          <a:solidFill>
                            <a:srgbClr val="000000"/>
                          </a:solidFill>
                          <a:effectLst/>
                          <a:latin typeface="Calibri" panose="020F0502020204030204" pitchFamily="34" charset="0"/>
                        </a:rPr>
                        <a:t> </a:t>
                      </a:r>
                    </a:p>
                  </a:txBody>
                  <a:tcPr marL="9525" marR="9525" marT="9525" marB="0" anchor="b"/>
                </a:tc>
                <a:tc>
                  <a:txBody>
                    <a:bodyPr/>
                    <a:lstStyle/>
                    <a:p>
                      <a:pPr algn="r" fontAlgn="b"/>
                      <a:r>
                        <a:rPr lang="es-EC" sz="2400" b="1" i="0" u="none" strike="noStrike" dirty="0">
                          <a:solidFill>
                            <a:srgbClr val="000000"/>
                          </a:solidFill>
                          <a:effectLst/>
                          <a:latin typeface="Arial" panose="020B0604020202020204" pitchFamily="34" charset="0"/>
                        </a:rPr>
                        <a:t>297.95</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1895530172"/>
                  </a:ext>
                </a:extLst>
              </a:tr>
              <a:tr h="750029">
                <a:tc gridSpan="2">
                  <a:txBody>
                    <a:bodyPr/>
                    <a:lstStyle/>
                    <a:p>
                      <a:pPr algn="l" fontAlgn="b"/>
                      <a:r>
                        <a:rPr lang="es-EC" sz="2400" b="1" i="0" u="none" strike="noStrike" dirty="0">
                          <a:solidFill>
                            <a:srgbClr val="000000"/>
                          </a:solidFill>
                          <a:effectLst/>
                          <a:latin typeface="Times New Roman" panose="02020603050405020304" pitchFamily="18" charset="0"/>
                        </a:rPr>
                        <a:t>Telecomunicaciones </a:t>
                      </a:r>
                    </a:p>
                  </a:txBody>
                  <a:tcPr marL="9525" marR="9525" marT="9525" marB="0" anchor="b"/>
                </a:tc>
                <a:tc hMerge="1">
                  <a:txBody>
                    <a:bodyPr/>
                    <a:lstStyle/>
                    <a:p>
                      <a:endParaRPr lang="es-EC"/>
                    </a:p>
                  </a:txBody>
                  <a:tcPr/>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tc>
                  <a:txBody>
                    <a:bodyPr/>
                    <a:lstStyle/>
                    <a:p>
                      <a:pPr algn="r" fontAlgn="b"/>
                      <a:r>
                        <a:rPr lang="es-EC" sz="2400" b="1" i="0" u="none" strike="noStrike" dirty="0">
                          <a:solidFill>
                            <a:srgbClr val="000000"/>
                          </a:solidFill>
                          <a:effectLst/>
                          <a:latin typeface="Arial" panose="020B0604020202020204" pitchFamily="34" charset="0"/>
                        </a:rPr>
                        <a:t>1,702.04</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1253144954"/>
                  </a:ext>
                </a:extLst>
              </a:tr>
              <a:tr h="750029">
                <a:tc gridSpan="3">
                  <a:txBody>
                    <a:bodyPr/>
                    <a:lstStyle/>
                    <a:p>
                      <a:pPr algn="l" fontAlgn="b"/>
                      <a:r>
                        <a:rPr lang="es-ES" sz="2400" b="1" i="0" u="none" strike="noStrike">
                          <a:solidFill>
                            <a:srgbClr val="000000"/>
                          </a:solidFill>
                          <a:effectLst/>
                          <a:latin typeface="Times New Roman" panose="02020603050405020304" pitchFamily="18" charset="0"/>
                        </a:rPr>
                        <a:t>Viaticos y Subsistencias en el Interior </a:t>
                      </a:r>
                    </a:p>
                  </a:txBody>
                  <a:tcPr marL="9525" marR="9525" marT="9525" marB="0" anchor="b"/>
                </a:tc>
                <a:tc hMerge="1">
                  <a:txBody>
                    <a:bodyPr/>
                    <a:lstStyle/>
                    <a:p>
                      <a:endParaRPr lang="es-EC"/>
                    </a:p>
                  </a:txBody>
                  <a:tcPr/>
                </a:tc>
                <a:tc hMerge="1">
                  <a:txBody>
                    <a:bodyPr/>
                    <a:lstStyle/>
                    <a:p>
                      <a:endParaRPr lang="es-EC"/>
                    </a:p>
                  </a:txBody>
                  <a:tcPr/>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tc>
                  <a:txBody>
                    <a:bodyPr/>
                    <a:lstStyle/>
                    <a:p>
                      <a:pPr algn="r" fontAlgn="b"/>
                      <a:r>
                        <a:rPr lang="es-EC" sz="2400" b="1" i="0" u="none" strike="noStrike" dirty="0">
                          <a:solidFill>
                            <a:srgbClr val="000000"/>
                          </a:solidFill>
                          <a:effectLst/>
                          <a:latin typeface="Arial" panose="020B0604020202020204" pitchFamily="34" charset="0"/>
                        </a:rPr>
                        <a:t>1,120.00</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2226408720"/>
                  </a:ext>
                </a:extLst>
              </a:tr>
              <a:tr h="750029">
                <a:tc gridSpan="3">
                  <a:txBody>
                    <a:bodyPr/>
                    <a:lstStyle/>
                    <a:p>
                      <a:pPr algn="l" fontAlgn="b"/>
                      <a:r>
                        <a:rPr lang="es-MX" sz="2400" b="1" i="0" u="none" strike="noStrike" dirty="0">
                          <a:solidFill>
                            <a:srgbClr val="000000"/>
                          </a:solidFill>
                          <a:effectLst/>
                          <a:latin typeface="Times New Roman" panose="02020603050405020304" pitchFamily="18" charset="0"/>
                        </a:rPr>
                        <a:t>Arrendamiento y Licencias de Uso de Paquetes</a:t>
                      </a:r>
                      <a:endParaRPr lang="es-EC" sz="2400" b="1" i="0" u="none" strike="noStrike" dirty="0">
                        <a:solidFill>
                          <a:srgbClr val="000000"/>
                        </a:solidFill>
                        <a:effectLst/>
                        <a:latin typeface="Times New Roman" panose="02020603050405020304" pitchFamily="18" charset="0"/>
                      </a:endParaRPr>
                    </a:p>
                  </a:txBody>
                  <a:tcPr marL="9525" marR="9525" marT="9525" marB="0" anchor="b"/>
                </a:tc>
                <a:tc hMerge="1">
                  <a:txBody>
                    <a:bodyPr/>
                    <a:lstStyle/>
                    <a:p>
                      <a:endParaRPr lang="es-EC"/>
                    </a:p>
                  </a:txBody>
                  <a:tcPr/>
                </a:tc>
                <a:tc hMerge="1">
                  <a:txBody>
                    <a:bodyPr/>
                    <a:lstStyle/>
                    <a:p>
                      <a:endParaRPr lang="es-EC"/>
                    </a:p>
                  </a:txBody>
                  <a:tcPr/>
                </a:tc>
                <a:tc>
                  <a:txBody>
                    <a:bodyPr/>
                    <a:lstStyle/>
                    <a:p>
                      <a:pPr algn="l" fontAlgn="b"/>
                      <a:r>
                        <a:rPr lang="es-EC" sz="2400" b="1" i="0" u="none" strike="noStrike">
                          <a:solidFill>
                            <a:srgbClr val="000000"/>
                          </a:solidFill>
                          <a:effectLst/>
                          <a:latin typeface="Calibri" panose="020F0502020204030204" pitchFamily="34" charset="0"/>
                        </a:rPr>
                        <a:t> </a:t>
                      </a:r>
                    </a:p>
                  </a:txBody>
                  <a:tcPr marL="9525" marR="9525" marT="9525" marB="0" anchor="b"/>
                </a:tc>
                <a:tc>
                  <a:txBody>
                    <a:bodyPr/>
                    <a:lstStyle/>
                    <a:p>
                      <a:pPr algn="r" fontAlgn="b"/>
                      <a:r>
                        <a:rPr lang="es-EC" sz="2400" b="1" i="0" u="none" strike="noStrike" dirty="0">
                          <a:solidFill>
                            <a:srgbClr val="000000"/>
                          </a:solidFill>
                          <a:effectLst/>
                          <a:latin typeface="Arial" panose="020B0604020202020204" pitchFamily="34" charset="0"/>
                        </a:rPr>
                        <a:t>500.00</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2368772167"/>
                  </a:ext>
                </a:extLst>
              </a:tr>
              <a:tr h="757129">
                <a:tc gridSpan="4">
                  <a:txBody>
                    <a:bodyPr/>
                    <a:lstStyle/>
                    <a:p>
                      <a:pPr algn="l" fontAlgn="b"/>
                      <a:r>
                        <a:rPr lang="es-MX" sz="2400" b="1" i="0" u="none" strike="noStrike" dirty="0">
                          <a:solidFill>
                            <a:srgbClr val="000000"/>
                          </a:solidFill>
                          <a:effectLst/>
                          <a:latin typeface="Times New Roman" panose="02020603050405020304" pitchFamily="18" charset="0"/>
                        </a:rPr>
                        <a:t>Mantenimiento y </a:t>
                      </a:r>
                      <a:r>
                        <a:rPr lang="es-MX" sz="2400" b="1" i="0" u="none" strike="noStrike" dirty="0" err="1">
                          <a:solidFill>
                            <a:srgbClr val="000000"/>
                          </a:solidFill>
                          <a:effectLst/>
                          <a:latin typeface="Times New Roman" panose="02020603050405020304" pitchFamily="18" charset="0"/>
                        </a:rPr>
                        <a:t>Reparacion</a:t>
                      </a:r>
                      <a:r>
                        <a:rPr lang="es-MX" sz="2400" b="1" i="0" u="none" strike="noStrike" dirty="0">
                          <a:solidFill>
                            <a:srgbClr val="000000"/>
                          </a:solidFill>
                          <a:effectLst/>
                          <a:latin typeface="Times New Roman" panose="02020603050405020304" pitchFamily="18" charset="0"/>
                        </a:rPr>
                        <a:t> de Equipos y Sistemas</a:t>
                      </a:r>
                      <a:endParaRPr lang="es-EC" sz="2400" b="1" i="0" u="none" strike="noStrike" dirty="0">
                        <a:solidFill>
                          <a:srgbClr val="000000"/>
                        </a:solidFill>
                        <a:effectLst/>
                        <a:latin typeface="Times New Roman" panose="02020603050405020304" pitchFamily="18" charset="0"/>
                      </a:endParaRPr>
                    </a:p>
                  </a:txBody>
                  <a:tcPr marL="9525" marR="9525" marT="9525" marB="0" anchor="b"/>
                </a:tc>
                <a:tc hMerge="1">
                  <a:txBody>
                    <a:bodyPr/>
                    <a:lstStyle/>
                    <a:p>
                      <a:endParaRPr lang="es-EC"/>
                    </a:p>
                  </a:txBody>
                  <a:tcPr/>
                </a:tc>
                <a:tc hMerge="1">
                  <a:txBody>
                    <a:bodyPr/>
                    <a:lstStyle/>
                    <a:p>
                      <a:endParaRPr lang="es-EC"/>
                    </a:p>
                  </a:txBody>
                  <a:tcPr/>
                </a:tc>
                <a:tc hMerge="1">
                  <a:txBody>
                    <a:bodyPr/>
                    <a:lstStyle/>
                    <a:p>
                      <a:endParaRPr lang="es-EC"/>
                    </a:p>
                  </a:txBody>
                  <a:tcPr/>
                </a:tc>
                <a:tc>
                  <a:txBody>
                    <a:bodyPr/>
                    <a:lstStyle/>
                    <a:p>
                      <a:pPr algn="r" fontAlgn="b"/>
                      <a:r>
                        <a:rPr lang="es-EC" sz="2400" b="1" i="0" u="none" strike="noStrike" dirty="0">
                          <a:solidFill>
                            <a:srgbClr val="000000"/>
                          </a:solidFill>
                          <a:effectLst/>
                          <a:latin typeface="Arial" panose="020B0604020202020204" pitchFamily="34" charset="0"/>
                        </a:rPr>
                        <a:t>511.65</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16155962"/>
                  </a:ext>
                </a:extLst>
              </a:tr>
              <a:tr h="757129">
                <a:tc gridSpan="4">
                  <a:txBody>
                    <a:bodyPr/>
                    <a:lstStyle/>
                    <a:p>
                      <a:pPr algn="l" fontAlgn="b"/>
                      <a:endParaRPr lang="es-ES" sz="2400" b="1" i="0" u="none" strike="noStrike" dirty="0">
                        <a:solidFill>
                          <a:srgbClr val="000000"/>
                        </a:solidFill>
                        <a:effectLst/>
                        <a:latin typeface="Times New Roman" panose="02020603050405020304" pitchFamily="18" charset="0"/>
                      </a:endParaRPr>
                    </a:p>
                  </a:txBody>
                  <a:tcPr marL="9525" marR="9525" marT="9525" marB="0" anchor="b"/>
                </a:tc>
                <a:tc hMerge="1">
                  <a:txBody>
                    <a:bodyPr/>
                    <a:lstStyle/>
                    <a:p>
                      <a:endParaRPr lang="es-EC"/>
                    </a:p>
                  </a:txBody>
                  <a:tcPr/>
                </a:tc>
                <a:tc hMerge="1">
                  <a:txBody>
                    <a:bodyPr/>
                    <a:lstStyle/>
                    <a:p>
                      <a:endParaRPr lang="es-EC"/>
                    </a:p>
                  </a:txBody>
                  <a:tcPr/>
                </a:tc>
                <a:tc hMerge="1">
                  <a:txBody>
                    <a:bodyPr/>
                    <a:lstStyle/>
                    <a:p>
                      <a:endParaRPr lang="es-EC"/>
                    </a:p>
                  </a:txBody>
                  <a:tcPr/>
                </a:tc>
                <a:tc>
                  <a:txBody>
                    <a:bodyPr/>
                    <a:lstStyle/>
                    <a:p>
                      <a:pPr algn="r" fontAlgn="b"/>
                      <a:endParaRPr lang="es-EC" sz="2400" b="1"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r>
                        <a:rPr lang="es-EC" sz="2400" b="1" i="0" u="none" strike="noStrike" dirty="0">
                          <a:solidFill>
                            <a:srgbClr val="000000"/>
                          </a:solidFill>
                          <a:effectLst/>
                          <a:latin typeface="Calibri" panose="020F0502020204030204" pitchFamily="34" charset="0"/>
                        </a:rPr>
                        <a:t>4191.64</a:t>
                      </a:r>
                    </a:p>
                  </a:txBody>
                  <a:tcPr marL="9525" marR="9525" marT="9525" marB="0" anchor="b"/>
                </a:tc>
                <a:extLst>
                  <a:ext uri="{0D108BD9-81ED-4DB2-BD59-A6C34878D82A}">
                    <a16:rowId xmlns:a16="http://schemas.microsoft.com/office/drawing/2014/main" val="355764373"/>
                  </a:ext>
                </a:extLst>
              </a:tr>
            </a:tbl>
          </a:graphicData>
        </a:graphic>
      </p:graphicFrame>
    </p:spTree>
    <p:extLst>
      <p:ext uri="{BB962C8B-B14F-4D97-AF65-F5344CB8AC3E}">
        <p14:creationId xmlns:p14="http://schemas.microsoft.com/office/powerpoint/2010/main" val="2377113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2">
            <a:extLst>
              <a:ext uri="{FF2B5EF4-FFF2-40B4-BE49-F238E27FC236}">
                <a16:creationId xmlns:a16="http://schemas.microsoft.com/office/drawing/2014/main" id="{5ADE77E1-5A1D-47B7-B7E3-AB44AADD61F4}"/>
              </a:ext>
            </a:extLst>
          </p:cNvPr>
          <p:cNvGraphicFramePr>
            <a:graphicFrameLocks noGrp="1"/>
          </p:cNvGraphicFramePr>
          <p:nvPr>
            <p:extLst>
              <p:ext uri="{D42A27DB-BD31-4B8C-83A1-F6EECF244321}">
                <p14:modId xmlns:p14="http://schemas.microsoft.com/office/powerpoint/2010/main" val="4057684709"/>
              </p:ext>
            </p:extLst>
          </p:nvPr>
        </p:nvGraphicFramePr>
        <p:xfrm>
          <a:off x="529389" y="399245"/>
          <a:ext cx="11010079" cy="5976118"/>
        </p:xfrm>
        <a:graphic>
          <a:graphicData uri="http://schemas.openxmlformats.org/drawingml/2006/table">
            <a:tbl>
              <a:tblPr firstRow="1" bandRow="1">
                <a:tableStyleId>{5C22544A-7EE6-4342-B048-85BDC9FD1C3A}</a:tableStyleId>
              </a:tblPr>
              <a:tblGrid>
                <a:gridCol w="1833884">
                  <a:extLst>
                    <a:ext uri="{9D8B030D-6E8A-4147-A177-3AD203B41FA5}">
                      <a16:colId xmlns:a16="http://schemas.microsoft.com/office/drawing/2014/main" val="1801222616"/>
                    </a:ext>
                  </a:extLst>
                </a:gridCol>
                <a:gridCol w="1835239">
                  <a:extLst>
                    <a:ext uri="{9D8B030D-6E8A-4147-A177-3AD203B41FA5}">
                      <a16:colId xmlns:a16="http://schemas.microsoft.com/office/drawing/2014/main" val="3678420525"/>
                    </a:ext>
                  </a:extLst>
                </a:gridCol>
                <a:gridCol w="1835239">
                  <a:extLst>
                    <a:ext uri="{9D8B030D-6E8A-4147-A177-3AD203B41FA5}">
                      <a16:colId xmlns:a16="http://schemas.microsoft.com/office/drawing/2014/main" val="3094056834"/>
                    </a:ext>
                  </a:extLst>
                </a:gridCol>
                <a:gridCol w="1835239">
                  <a:extLst>
                    <a:ext uri="{9D8B030D-6E8A-4147-A177-3AD203B41FA5}">
                      <a16:colId xmlns:a16="http://schemas.microsoft.com/office/drawing/2014/main" val="2290299119"/>
                    </a:ext>
                  </a:extLst>
                </a:gridCol>
                <a:gridCol w="1835239">
                  <a:extLst>
                    <a:ext uri="{9D8B030D-6E8A-4147-A177-3AD203B41FA5}">
                      <a16:colId xmlns:a16="http://schemas.microsoft.com/office/drawing/2014/main" val="1709517741"/>
                    </a:ext>
                  </a:extLst>
                </a:gridCol>
                <a:gridCol w="1835239">
                  <a:extLst>
                    <a:ext uri="{9D8B030D-6E8A-4147-A177-3AD203B41FA5}">
                      <a16:colId xmlns:a16="http://schemas.microsoft.com/office/drawing/2014/main" val="3529298674"/>
                    </a:ext>
                  </a:extLst>
                </a:gridCol>
              </a:tblGrid>
              <a:tr h="741870">
                <a:tc gridSpan="2">
                  <a:txBody>
                    <a:bodyPr/>
                    <a:lstStyle/>
                    <a:p>
                      <a:pPr algn="l" fontAlgn="b"/>
                      <a:r>
                        <a:rPr lang="es-EC" sz="2400" b="1" i="0" u="none" strike="noStrike" dirty="0">
                          <a:solidFill>
                            <a:srgbClr val="000000"/>
                          </a:solidFill>
                          <a:effectLst/>
                          <a:latin typeface="Times New Roman" panose="02020603050405020304" pitchFamily="18" charset="0"/>
                        </a:rPr>
                        <a:t>Materiales de Oficina </a:t>
                      </a:r>
                    </a:p>
                  </a:txBody>
                  <a:tcPr marL="9525" marR="9525" marT="9525" marB="0" anchor="b"/>
                </a:tc>
                <a:tc hMerge="1">
                  <a:txBody>
                    <a:bodyPr/>
                    <a:lstStyle/>
                    <a:p>
                      <a:endParaRPr lang="es-EC"/>
                    </a:p>
                  </a:txBody>
                  <a:tcPr/>
                </a:tc>
                <a:tc>
                  <a:txBody>
                    <a:bodyPr/>
                    <a:lstStyle/>
                    <a:p>
                      <a:pPr algn="l" fontAlgn="b"/>
                      <a:r>
                        <a:rPr lang="es-EC" sz="2400" b="0" i="0" u="none" strike="noStrike">
                          <a:solidFill>
                            <a:srgbClr val="000000"/>
                          </a:solidFill>
                          <a:effectLst/>
                          <a:latin typeface="Calibri" panose="020F0502020204030204" pitchFamily="34" charset="0"/>
                        </a:rPr>
                        <a:t> </a:t>
                      </a:r>
                    </a:p>
                  </a:txBody>
                  <a:tcPr marL="9525" marR="9525" marT="9525" marB="0" anchor="b"/>
                </a:tc>
                <a:tc>
                  <a:txBody>
                    <a:bodyPr/>
                    <a:lstStyle/>
                    <a:p>
                      <a:pPr algn="l" fontAlgn="b"/>
                      <a:r>
                        <a:rPr lang="es-EC" sz="2400" b="0" i="0" u="none" strike="noStrike">
                          <a:solidFill>
                            <a:srgbClr val="000000"/>
                          </a:solidFill>
                          <a:effectLst/>
                          <a:latin typeface="Calibri" panose="020F0502020204030204" pitchFamily="34" charset="0"/>
                        </a:rPr>
                        <a:t> </a:t>
                      </a:r>
                    </a:p>
                  </a:txBody>
                  <a:tcPr marL="9525" marR="9525" marT="9525" marB="0" anchor="b"/>
                </a:tc>
                <a:tc>
                  <a:txBody>
                    <a:bodyPr/>
                    <a:lstStyle/>
                    <a:p>
                      <a:pPr algn="r" fontAlgn="b"/>
                      <a:r>
                        <a:rPr lang="es-EC" sz="2400" b="1" i="0" u="none" strike="noStrike" dirty="0">
                          <a:solidFill>
                            <a:srgbClr val="000000"/>
                          </a:solidFill>
                          <a:effectLst/>
                          <a:latin typeface="Arial" panose="020B0604020202020204" pitchFamily="34" charset="0"/>
                        </a:rPr>
                        <a:t>227.98</a:t>
                      </a:r>
                    </a:p>
                  </a:txBody>
                  <a:tcPr marL="9525" marR="9525" marT="9525" marB="0" anchor="b"/>
                </a:tc>
                <a:tc>
                  <a:txBody>
                    <a:bodyPr/>
                    <a:lstStyle/>
                    <a:p>
                      <a:pPr algn="l" fontAlgn="b"/>
                      <a:r>
                        <a:rPr lang="es-EC" sz="2400" b="0"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1930121879"/>
                  </a:ext>
                </a:extLst>
              </a:tr>
              <a:tr h="741870">
                <a:tc gridSpan="2">
                  <a:txBody>
                    <a:bodyPr/>
                    <a:lstStyle/>
                    <a:p>
                      <a:pPr algn="l" fontAlgn="b"/>
                      <a:r>
                        <a:rPr lang="es-EC" sz="2400" b="1" i="0" u="none" strike="noStrike" dirty="0">
                          <a:solidFill>
                            <a:srgbClr val="000000"/>
                          </a:solidFill>
                          <a:effectLst/>
                          <a:latin typeface="Times New Roman" panose="02020603050405020304" pitchFamily="18" charset="0"/>
                        </a:rPr>
                        <a:t>Materiales de Aseo </a:t>
                      </a:r>
                    </a:p>
                  </a:txBody>
                  <a:tcPr marL="9525" marR="9525" marT="9525" marB="0" anchor="b"/>
                </a:tc>
                <a:tc hMerge="1">
                  <a:txBody>
                    <a:bodyPr/>
                    <a:lstStyle/>
                    <a:p>
                      <a:endParaRPr lang="es-EC"/>
                    </a:p>
                  </a:txBody>
                  <a:tcPr/>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tc>
                  <a:txBody>
                    <a:bodyPr/>
                    <a:lstStyle/>
                    <a:p>
                      <a:pPr algn="l" fontAlgn="b"/>
                      <a:r>
                        <a:rPr lang="es-EC" sz="2400" b="1" i="0" u="none" strike="noStrike">
                          <a:solidFill>
                            <a:srgbClr val="000000"/>
                          </a:solidFill>
                          <a:effectLst/>
                          <a:latin typeface="Calibri" panose="020F0502020204030204" pitchFamily="34" charset="0"/>
                        </a:rPr>
                        <a:t> </a:t>
                      </a:r>
                    </a:p>
                  </a:txBody>
                  <a:tcPr marL="9525" marR="9525" marT="9525" marB="0" anchor="b"/>
                </a:tc>
                <a:tc>
                  <a:txBody>
                    <a:bodyPr/>
                    <a:lstStyle/>
                    <a:p>
                      <a:pPr algn="r" fontAlgn="b"/>
                      <a:r>
                        <a:rPr lang="es-EC" sz="2400" b="1" i="0" u="none" strike="noStrike" dirty="0">
                          <a:solidFill>
                            <a:srgbClr val="000000"/>
                          </a:solidFill>
                          <a:effectLst/>
                          <a:latin typeface="Arial" panose="020B0604020202020204" pitchFamily="34" charset="0"/>
                        </a:rPr>
                        <a:t>353.17</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4030918960"/>
                  </a:ext>
                </a:extLst>
              </a:tr>
              <a:tr h="741870">
                <a:tc>
                  <a:txBody>
                    <a:bodyPr/>
                    <a:lstStyle/>
                    <a:p>
                      <a:pPr algn="l" fontAlgn="b"/>
                      <a:r>
                        <a:rPr lang="es-EC" sz="2400" b="1" i="0" u="none" strike="noStrike">
                          <a:solidFill>
                            <a:srgbClr val="000000"/>
                          </a:solidFill>
                          <a:effectLst/>
                          <a:latin typeface="Times New Roman" panose="02020603050405020304" pitchFamily="18" charset="0"/>
                        </a:rPr>
                        <a:t>Mobiliarios </a:t>
                      </a:r>
                    </a:p>
                  </a:txBody>
                  <a:tcPr marL="9525" marR="9525" marT="9525" marB="0" anchor="b"/>
                </a:tc>
                <a:tc>
                  <a:txBody>
                    <a:bodyPr/>
                    <a:lstStyle/>
                    <a:p>
                      <a:pPr algn="l" fontAlgn="b"/>
                      <a:r>
                        <a:rPr lang="es-EC" sz="2400" b="1" i="0" u="none" strike="noStrike">
                          <a:solidFill>
                            <a:srgbClr val="000000"/>
                          </a:solidFill>
                          <a:effectLst/>
                          <a:latin typeface="Calibri" panose="020F0502020204030204" pitchFamily="34" charset="0"/>
                        </a:rPr>
                        <a:t> </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tc>
                  <a:txBody>
                    <a:bodyPr/>
                    <a:lstStyle/>
                    <a:p>
                      <a:pPr algn="r" fontAlgn="b"/>
                      <a:r>
                        <a:rPr lang="es-EC" sz="2400" b="1" i="0" u="none" strike="noStrike" dirty="0">
                          <a:solidFill>
                            <a:srgbClr val="000000"/>
                          </a:solidFill>
                          <a:effectLst/>
                          <a:latin typeface="Arial" panose="020B0604020202020204" pitchFamily="34" charset="0"/>
                        </a:rPr>
                        <a:t>0.00</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3972345363"/>
                  </a:ext>
                </a:extLst>
              </a:tr>
              <a:tr h="783028">
                <a:tc gridSpan="4">
                  <a:txBody>
                    <a:bodyPr/>
                    <a:lstStyle/>
                    <a:p>
                      <a:pPr algn="l" fontAlgn="b"/>
                      <a:r>
                        <a:rPr lang="es-ES" sz="2400" b="1" i="0" u="none" strike="noStrike" dirty="0">
                          <a:solidFill>
                            <a:srgbClr val="000000"/>
                          </a:solidFill>
                          <a:effectLst/>
                          <a:latin typeface="Times New Roman" panose="02020603050405020304" pitchFamily="18" charset="0"/>
                        </a:rPr>
                        <a:t>Tasas Generales, Impuestos, Contribuciones, Permisos, Licencias y Patentes.</a:t>
                      </a:r>
                    </a:p>
                  </a:txBody>
                  <a:tcPr marL="9525" marR="9525" marT="9525" marB="0" anchor="b"/>
                </a:tc>
                <a:tc hMerge="1">
                  <a:txBody>
                    <a:bodyPr/>
                    <a:lstStyle/>
                    <a:p>
                      <a:endParaRPr lang="es-EC"/>
                    </a:p>
                  </a:txBody>
                  <a:tcPr/>
                </a:tc>
                <a:tc hMerge="1">
                  <a:txBody>
                    <a:bodyPr/>
                    <a:lstStyle/>
                    <a:p>
                      <a:endParaRPr lang="es-EC"/>
                    </a:p>
                  </a:txBody>
                  <a:tcPr/>
                </a:tc>
                <a:tc hMerge="1">
                  <a:txBody>
                    <a:bodyPr/>
                    <a:lstStyle/>
                    <a:p>
                      <a:endParaRPr lang="es-EC"/>
                    </a:p>
                  </a:txBody>
                  <a:tcPr/>
                </a:tc>
                <a:tc>
                  <a:txBody>
                    <a:bodyPr/>
                    <a:lstStyle/>
                    <a:p>
                      <a:pPr algn="r" fontAlgn="b"/>
                      <a:r>
                        <a:rPr lang="es-EC" sz="2400" b="1" i="0" u="none" strike="noStrike" dirty="0">
                          <a:solidFill>
                            <a:srgbClr val="000000"/>
                          </a:solidFill>
                          <a:effectLst/>
                          <a:latin typeface="Arial" panose="020B0604020202020204" pitchFamily="34" charset="0"/>
                        </a:rPr>
                        <a:t>0.00</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1665028383"/>
                  </a:ext>
                </a:extLst>
              </a:tr>
              <a:tr h="741870">
                <a:tc>
                  <a:txBody>
                    <a:bodyPr/>
                    <a:lstStyle/>
                    <a:p>
                      <a:pPr algn="l" fontAlgn="b"/>
                      <a:r>
                        <a:rPr lang="es-EC" sz="2400" b="1" i="0" u="none" strike="noStrike">
                          <a:solidFill>
                            <a:srgbClr val="000000"/>
                          </a:solidFill>
                          <a:effectLst/>
                          <a:latin typeface="Times New Roman" panose="02020603050405020304" pitchFamily="18" charset="0"/>
                        </a:rPr>
                        <a:t>Seguros </a:t>
                      </a:r>
                    </a:p>
                  </a:txBody>
                  <a:tcPr marL="9525" marR="9525" marT="9525" marB="0" anchor="b"/>
                </a:tc>
                <a:tc>
                  <a:txBody>
                    <a:bodyPr/>
                    <a:lstStyle/>
                    <a:p>
                      <a:pPr algn="l" fontAlgn="b"/>
                      <a:r>
                        <a:rPr lang="es-EC" sz="2400" b="1" i="0" u="none" strike="noStrike">
                          <a:solidFill>
                            <a:srgbClr val="000000"/>
                          </a:solidFill>
                          <a:effectLst/>
                          <a:latin typeface="Calibri" panose="020F0502020204030204" pitchFamily="34" charset="0"/>
                        </a:rPr>
                        <a:t> </a:t>
                      </a:r>
                    </a:p>
                  </a:txBody>
                  <a:tcPr marL="9525" marR="9525" marT="9525" marB="0" anchor="b"/>
                </a:tc>
                <a:tc>
                  <a:txBody>
                    <a:bodyPr/>
                    <a:lstStyle/>
                    <a:p>
                      <a:pPr algn="l" fontAlgn="b"/>
                      <a:r>
                        <a:rPr lang="es-EC" sz="2400" b="1" i="0" u="none" strike="noStrike">
                          <a:solidFill>
                            <a:srgbClr val="000000"/>
                          </a:solidFill>
                          <a:effectLst/>
                          <a:latin typeface="Calibri" panose="020F0502020204030204" pitchFamily="34" charset="0"/>
                        </a:rPr>
                        <a:t> </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tc>
                  <a:txBody>
                    <a:bodyPr/>
                    <a:lstStyle/>
                    <a:p>
                      <a:pPr algn="r" fontAlgn="b"/>
                      <a:r>
                        <a:rPr lang="es-EC" sz="2400" b="1" i="0" u="none" strike="noStrike" dirty="0">
                          <a:solidFill>
                            <a:srgbClr val="000000"/>
                          </a:solidFill>
                          <a:effectLst/>
                          <a:latin typeface="Arial" panose="020B0604020202020204" pitchFamily="34" charset="0"/>
                        </a:rPr>
                        <a:t>152.03</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874715493"/>
                  </a:ext>
                </a:extLst>
              </a:tr>
              <a:tr h="741870">
                <a:tc gridSpan="2">
                  <a:txBody>
                    <a:bodyPr/>
                    <a:lstStyle/>
                    <a:p>
                      <a:pPr algn="l" fontAlgn="b"/>
                      <a:r>
                        <a:rPr lang="es-EC" sz="2400" b="1" i="0" u="none" strike="noStrike">
                          <a:solidFill>
                            <a:srgbClr val="000000"/>
                          </a:solidFill>
                          <a:effectLst/>
                          <a:latin typeface="Times New Roman" panose="02020603050405020304" pitchFamily="18" charset="0"/>
                        </a:rPr>
                        <a:t>Comisiones Bancarias </a:t>
                      </a:r>
                    </a:p>
                  </a:txBody>
                  <a:tcPr marL="9525" marR="9525" marT="9525" marB="0" anchor="b"/>
                </a:tc>
                <a:tc hMerge="1">
                  <a:txBody>
                    <a:bodyPr/>
                    <a:lstStyle/>
                    <a:p>
                      <a:endParaRPr lang="es-EC"/>
                    </a:p>
                  </a:txBody>
                  <a:tcPr/>
                </a:tc>
                <a:tc>
                  <a:txBody>
                    <a:bodyPr/>
                    <a:lstStyle/>
                    <a:p>
                      <a:pPr algn="l" fontAlgn="b"/>
                      <a:r>
                        <a:rPr lang="es-EC" sz="2400" b="1" i="0" u="none" strike="noStrike">
                          <a:solidFill>
                            <a:srgbClr val="000000"/>
                          </a:solidFill>
                          <a:effectLst/>
                          <a:latin typeface="Calibri" panose="020F0502020204030204" pitchFamily="34" charset="0"/>
                        </a:rPr>
                        <a:t> </a:t>
                      </a:r>
                    </a:p>
                  </a:txBody>
                  <a:tcPr marL="9525" marR="9525" marT="9525" marB="0" anchor="b"/>
                </a:tc>
                <a:tc>
                  <a:txBody>
                    <a:bodyPr/>
                    <a:lstStyle/>
                    <a:p>
                      <a:pPr algn="l" fontAlgn="b"/>
                      <a:r>
                        <a:rPr lang="es-EC" sz="2400" b="1" i="0" u="none" strike="noStrike">
                          <a:solidFill>
                            <a:srgbClr val="000000"/>
                          </a:solidFill>
                          <a:effectLst/>
                          <a:latin typeface="Calibri" panose="020F0502020204030204" pitchFamily="34" charset="0"/>
                        </a:rPr>
                        <a:t> </a:t>
                      </a:r>
                    </a:p>
                  </a:txBody>
                  <a:tcPr marL="9525" marR="9525" marT="9525" marB="0" anchor="b"/>
                </a:tc>
                <a:tc>
                  <a:txBody>
                    <a:bodyPr/>
                    <a:lstStyle/>
                    <a:p>
                      <a:pPr algn="r" fontAlgn="b"/>
                      <a:r>
                        <a:rPr lang="es-EC" sz="2400" b="1" i="0" u="none" strike="noStrike" dirty="0">
                          <a:solidFill>
                            <a:srgbClr val="000000"/>
                          </a:solidFill>
                          <a:effectLst/>
                          <a:latin typeface="Arial" panose="020B0604020202020204" pitchFamily="34" charset="0"/>
                        </a:rPr>
                        <a:t>70.10</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3229243595"/>
                  </a:ext>
                </a:extLst>
              </a:tr>
              <a:tr h="741870">
                <a:tc gridSpan="4">
                  <a:txBody>
                    <a:bodyPr/>
                    <a:lstStyle/>
                    <a:p>
                      <a:pPr algn="l" fontAlgn="b"/>
                      <a:r>
                        <a:rPr lang="es-EC" sz="2400" b="1" i="0" u="none" strike="noStrike">
                          <a:solidFill>
                            <a:srgbClr val="000000"/>
                          </a:solidFill>
                          <a:effectLst/>
                          <a:latin typeface="Times New Roman" panose="02020603050405020304" pitchFamily="18" charset="0"/>
                        </a:rPr>
                        <a:t>A Entidades Descentralizadas y Autonomas </a:t>
                      </a:r>
                    </a:p>
                  </a:txBody>
                  <a:tcPr marL="9525" marR="9525" marT="9525" marB="0" anchor="b"/>
                </a:tc>
                <a:tc hMerge="1">
                  <a:txBody>
                    <a:bodyPr/>
                    <a:lstStyle/>
                    <a:p>
                      <a:endParaRPr lang="es-EC"/>
                    </a:p>
                  </a:txBody>
                  <a:tcPr/>
                </a:tc>
                <a:tc hMerge="1">
                  <a:txBody>
                    <a:bodyPr/>
                    <a:lstStyle/>
                    <a:p>
                      <a:endParaRPr lang="es-EC"/>
                    </a:p>
                  </a:txBody>
                  <a:tcPr/>
                </a:tc>
                <a:tc hMerge="1">
                  <a:txBody>
                    <a:bodyPr/>
                    <a:lstStyle/>
                    <a:p>
                      <a:endParaRPr lang="es-EC"/>
                    </a:p>
                  </a:txBody>
                  <a:tcPr/>
                </a:tc>
                <a:tc>
                  <a:txBody>
                    <a:bodyPr/>
                    <a:lstStyle/>
                    <a:p>
                      <a:pPr algn="r" fontAlgn="b"/>
                      <a:r>
                        <a:rPr lang="es-EC" sz="2400" b="1" i="0" u="none" strike="noStrike" dirty="0">
                          <a:solidFill>
                            <a:srgbClr val="000000"/>
                          </a:solidFill>
                          <a:effectLst/>
                          <a:latin typeface="Arial" panose="020B0604020202020204" pitchFamily="34" charset="0"/>
                        </a:rPr>
                        <a:t>6876.24</a:t>
                      </a:r>
                    </a:p>
                  </a:txBody>
                  <a:tcPr marL="9525" marR="9525" marT="9525" marB="0" anchor="b"/>
                </a:tc>
                <a:tc>
                  <a:txBody>
                    <a:bodyPr/>
                    <a:lstStyle/>
                    <a:p>
                      <a:pPr algn="l" fontAlgn="b"/>
                      <a:r>
                        <a:rPr lang="es-EC" sz="2400" b="1"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3640711744"/>
                  </a:ext>
                </a:extLst>
              </a:tr>
              <a:tr h="741870">
                <a:tc gridSpan="4">
                  <a:txBody>
                    <a:bodyPr/>
                    <a:lstStyle/>
                    <a:p>
                      <a:pPr algn="l" fontAlgn="b"/>
                      <a:r>
                        <a:rPr lang="es-ES" sz="2400" b="1" i="0" u="none" strike="noStrike">
                          <a:solidFill>
                            <a:srgbClr val="000000"/>
                          </a:solidFill>
                          <a:effectLst/>
                          <a:latin typeface="Times New Roman" panose="02020603050405020304" pitchFamily="18" charset="0"/>
                        </a:rPr>
                        <a:t>Para el IECE por el 0.5% de las Planillas de Pago al IESS </a:t>
                      </a:r>
                    </a:p>
                  </a:txBody>
                  <a:tcPr marL="9525" marR="9525" marT="9525" marB="0" anchor="b"/>
                </a:tc>
                <a:tc hMerge="1">
                  <a:txBody>
                    <a:bodyPr/>
                    <a:lstStyle/>
                    <a:p>
                      <a:endParaRPr lang="es-EC"/>
                    </a:p>
                  </a:txBody>
                  <a:tcPr/>
                </a:tc>
                <a:tc hMerge="1">
                  <a:txBody>
                    <a:bodyPr/>
                    <a:lstStyle/>
                    <a:p>
                      <a:endParaRPr lang="es-EC"/>
                    </a:p>
                  </a:txBody>
                  <a:tcPr/>
                </a:tc>
                <a:tc hMerge="1">
                  <a:txBody>
                    <a:bodyPr/>
                    <a:lstStyle/>
                    <a:p>
                      <a:endParaRPr lang="es-EC"/>
                    </a:p>
                  </a:txBody>
                  <a:tcPr/>
                </a:tc>
                <a:tc>
                  <a:txBody>
                    <a:bodyPr/>
                    <a:lstStyle/>
                    <a:p>
                      <a:pPr algn="r" fontAlgn="b"/>
                      <a:r>
                        <a:rPr lang="es-EC" sz="2400" b="1" i="0" u="none" strike="noStrike" dirty="0">
                          <a:solidFill>
                            <a:srgbClr val="000000"/>
                          </a:solidFill>
                          <a:effectLst/>
                          <a:latin typeface="Arial" panose="020B0604020202020204" pitchFamily="34" charset="0"/>
                        </a:rPr>
                        <a:t>543.20</a:t>
                      </a:r>
                    </a:p>
                  </a:txBody>
                  <a:tcPr marL="9525" marR="9525" marT="9525" marB="0" anchor="b"/>
                </a:tc>
                <a:tc>
                  <a:txBody>
                    <a:bodyPr/>
                    <a:lstStyle/>
                    <a:p>
                      <a:pPr algn="r" fontAlgn="b"/>
                      <a:r>
                        <a:rPr lang="es-ES" sz="2400" b="1" i="0" u="none" strike="noStrike" dirty="0">
                          <a:solidFill>
                            <a:srgbClr val="000000"/>
                          </a:solidFill>
                          <a:effectLst/>
                          <a:latin typeface="Calibri" panose="020F0502020204030204" pitchFamily="34" charset="0"/>
                        </a:rPr>
                        <a:t>8222.72</a:t>
                      </a:r>
                      <a:endParaRPr lang="es-EC" sz="2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83923756"/>
                  </a:ext>
                </a:extLst>
              </a:tr>
            </a:tbl>
          </a:graphicData>
        </a:graphic>
      </p:graphicFrame>
    </p:spTree>
    <p:extLst>
      <p:ext uri="{BB962C8B-B14F-4D97-AF65-F5344CB8AC3E}">
        <p14:creationId xmlns:p14="http://schemas.microsoft.com/office/powerpoint/2010/main" val="168536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2">
            <a:extLst>
              <a:ext uri="{FF2B5EF4-FFF2-40B4-BE49-F238E27FC236}">
                <a16:creationId xmlns:a16="http://schemas.microsoft.com/office/drawing/2014/main" id="{5FBD2587-3551-41F1-A34A-E7F53C9B2528}"/>
              </a:ext>
            </a:extLst>
          </p:cNvPr>
          <p:cNvGraphicFramePr>
            <a:graphicFrameLocks noGrp="1"/>
          </p:cNvGraphicFramePr>
          <p:nvPr>
            <p:extLst>
              <p:ext uri="{D42A27DB-BD31-4B8C-83A1-F6EECF244321}">
                <p14:modId xmlns:p14="http://schemas.microsoft.com/office/powerpoint/2010/main" val="1582141285"/>
              </p:ext>
            </p:extLst>
          </p:nvPr>
        </p:nvGraphicFramePr>
        <p:xfrm>
          <a:off x="250257" y="334852"/>
          <a:ext cx="11941743" cy="6443156"/>
        </p:xfrm>
        <a:graphic>
          <a:graphicData uri="http://schemas.openxmlformats.org/drawingml/2006/table">
            <a:tbl>
              <a:tblPr firstRow="1" bandRow="1">
                <a:tableStyleId>{5C22544A-7EE6-4342-B048-85BDC9FD1C3A}</a:tableStyleId>
              </a:tblPr>
              <a:tblGrid>
                <a:gridCol w="3829695">
                  <a:extLst>
                    <a:ext uri="{9D8B030D-6E8A-4147-A177-3AD203B41FA5}">
                      <a16:colId xmlns:a16="http://schemas.microsoft.com/office/drawing/2014/main" val="2782096749"/>
                    </a:ext>
                  </a:extLst>
                </a:gridCol>
                <a:gridCol w="1621730">
                  <a:extLst>
                    <a:ext uri="{9D8B030D-6E8A-4147-A177-3AD203B41FA5}">
                      <a16:colId xmlns:a16="http://schemas.microsoft.com/office/drawing/2014/main" val="3669560647"/>
                    </a:ext>
                  </a:extLst>
                </a:gridCol>
                <a:gridCol w="1621730">
                  <a:extLst>
                    <a:ext uri="{9D8B030D-6E8A-4147-A177-3AD203B41FA5}">
                      <a16:colId xmlns:a16="http://schemas.microsoft.com/office/drawing/2014/main" val="2374355903"/>
                    </a:ext>
                  </a:extLst>
                </a:gridCol>
                <a:gridCol w="1621730">
                  <a:extLst>
                    <a:ext uri="{9D8B030D-6E8A-4147-A177-3AD203B41FA5}">
                      <a16:colId xmlns:a16="http://schemas.microsoft.com/office/drawing/2014/main" val="2038892254"/>
                    </a:ext>
                  </a:extLst>
                </a:gridCol>
                <a:gridCol w="1611947">
                  <a:extLst>
                    <a:ext uri="{9D8B030D-6E8A-4147-A177-3AD203B41FA5}">
                      <a16:colId xmlns:a16="http://schemas.microsoft.com/office/drawing/2014/main" val="1901922208"/>
                    </a:ext>
                  </a:extLst>
                </a:gridCol>
                <a:gridCol w="1634911">
                  <a:extLst>
                    <a:ext uri="{9D8B030D-6E8A-4147-A177-3AD203B41FA5}">
                      <a16:colId xmlns:a16="http://schemas.microsoft.com/office/drawing/2014/main" val="2990315750"/>
                    </a:ext>
                  </a:extLst>
                </a:gridCol>
              </a:tblGrid>
              <a:tr h="7974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C" sz="2400" b="1" i="0" u="none" strike="noStrike" dirty="0">
                        <a:solidFill>
                          <a:srgbClr val="000000"/>
                        </a:solidFill>
                        <a:effectLst/>
                        <a:latin typeface="Times New Roman" panose="02020603050405020304" pitchFamily="18" charset="0"/>
                      </a:endParaRPr>
                    </a:p>
                    <a:p>
                      <a:endParaRPr lang="es-EC"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C" sz="2400" b="1" i="0" u="none" strike="noStrike" dirty="0">
                        <a:solidFill>
                          <a:srgbClr val="000000"/>
                        </a:solidFill>
                        <a:effectLst/>
                        <a:latin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sz="2400" b="1" i="0" u="none" strike="noStrike" dirty="0">
                          <a:solidFill>
                            <a:srgbClr val="000000"/>
                          </a:solidFill>
                          <a:effectLst/>
                          <a:latin typeface="Times New Roman" panose="02020603050405020304" pitchFamily="18" charset="0"/>
                        </a:rPr>
                        <a:t>INGRESOS </a:t>
                      </a:r>
                    </a:p>
                  </a:txBody>
                  <a:tcPr/>
                </a:tc>
                <a:tc>
                  <a:txBody>
                    <a:bodyPr/>
                    <a:lstStyle/>
                    <a:p>
                      <a:r>
                        <a:rPr lang="es-EC" sz="2400" b="1" i="0" u="none" strike="noStrike" dirty="0">
                          <a:solidFill>
                            <a:srgbClr val="000000"/>
                          </a:solidFill>
                          <a:effectLst/>
                          <a:latin typeface="Times New Roman" panose="02020603050405020304" pitchFamily="18" charset="0"/>
                        </a:rPr>
                        <a:t>GASTOS</a:t>
                      </a:r>
                    </a:p>
                    <a:p>
                      <a:r>
                        <a:rPr lang="es-EC" sz="2400" dirty="0">
                          <a:solidFill>
                            <a:schemeClr val="bg1"/>
                          </a:solidFill>
                          <a:latin typeface="Times New Roman" panose="02020603050405020304" pitchFamily="18" charset="0"/>
                          <a:cs typeface="Times New Roman" panose="02020603050405020304" pitchFamily="18" charset="0"/>
                        </a:rPr>
                        <a:t>Devengado</a:t>
                      </a:r>
                    </a:p>
                  </a:txBody>
                  <a:tcPr/>
                </a:tc>
                <a:tc>
                  <a:txBody>
                    <a:bodyPr/>
                    <a:lstStyle/>
                    <a:p>
                      <a:r>
                        <a:rPr lang="es-MX" sz="2400" dirty="0">
                          <a:solidFill>
                            <a:schemeClr val="bg1"/>
                          </a:solidFill>
                        </a:rPr>
                        <a:t>PAGADO</a:t>
                      </a:r>
                      <a:endParaRPr lang="es-EC" sz="2400" dirty="0">
                        <a:solidFill>
                          <a:schemeClr val="bg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sz="2400" b="1" i="0" u="none" strike="noStrike" dirty="0">
                          <a:solidFill>
                            <a:srgbClr val="000000"/>
                          </a:solidFill>
                          <a:effectLst/>
                          <a:latin typeface="Times New Roman" panose="02020603050405020304" pitchFamily="18" charset="0"/>
                        </a:rPr>
                        <a:t>CUENT POR PAGAR</a:t>
                      </a:r>
                      <a:endParaRPr lang="es-EC" sz="2400" dirty="0"/>
                    </a:p>
                    <a:p>
                      <a:endParaRPr lang="es-EC" sz="2400" dirty="0"/>
                    </a:p>
                  </a:txBody>
                  <a:tcPr/>
                </a:tc>
                <a:extLst>
                  <a:ext uri="{0D108BD9-81ED-4DB2-BD59-A6C34878D82A}">
                    <a16:rowId xmlns:a16="http://schemas.microsoft.com/office/drawing/2014/main" val="355879606"/>
                  </a:ext>
                </a:extLst>
              </a:tr>
              <a:tr h="797412">
                <a:tc>
                  <a:txBody>
                    <a:bodyPr/>
                    <a:lstStyle/>
                    <a:p>
                      <a:r>
                        <a:rPr lang="es-EC" sz="2400" b="1" dirty="0"/>
                        <a:t>Gasto corriente</a:t>
                      </a:r>
                    </a:p>
                    <a:p>
                      <a:endParaRPr lang="es-EC" sz="2400" dirty="0"/>
                    </a:p>
                  </a:txBody>
                  <a:tcPr/>
                </a:tc>
                <a:tc>
                  <a:txBody>
                    <a:bodyPr/>
                    <a:lstStyle/>
                    <a:p>
                      <a:endParaRPr lang="es-EC" sz="2400" dirty="0"/>
                    </a:p>
                  </a:txBody>
                  <a:tcPr/>
                </a:tc>
                <a:tc>
                  <a:txBody>
                    <a:bodyPr/>
                    <a:lstStyle/>
                    <a:p>
                      <a:pPr algn="r" fontAlgn="b"/>
                      <a:r>
                        <a:rPr lang="es-EC" sz="2400" b="1" i="0" u="none" strike="noStrike" dirty="0">
                          <a:solidFill>
                            <a:srgbClr val="000000"/>
                          </a:solidFill>
                          <a:effectLst/>
                          <a:latin typeface="Calibri" panose="020F0502020204030204" pitchFamily="34" charset="0"/>
                        </a:rPr>
                        <a:t>71,683.37</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EC" sz="2400" b="1" i="0" u="none" strike="noStrike" dirty="0">
                          <a:solidFill>
                            <a:srgbClr val="000000"/>
                          </a:solidFill>
                          <a:effectLst/>
                          <a:latin typeface="Calibri" panose="020F0502020204030204" pitchFamily="34" charset="0"/>
                        </a:rPr>
                        <a:t>84312.36</a:t>
                      </a:r>
                    </a:p>
                    <a:p>
                      <a:pPr algn="r"/>
                      <a:endParaRPr lang="es-EC" sz="2400" dirty="0"/>
                    </a:p>
                  </a:txBody>
                  <a:tcPr/>
                </a:tc>
                <a:tc>
                  <a:txBody>
                    <a:bodyPr/>
                    <a:lstStyle/>
                    <a:p>
                      <a:pPr algn="r"/>
                      <a:r>
                        <a:rPr lang="es-MX" sz="2400" b="1" dirty="0"/>
                        <a:t>73690.71</a:t>
                      </a:r>
                      <a:endParaRPr lang="es-EC" sz="2400" b="1" dirty="0"/>
                    </a:p>
                  </a:txBody>
                  <a:tcPr/>
                </a:tc>
                <a:tc>
                  <a:txBody>
                    <a:bodyPr/>
                    <a:lstStyle/>
                    <a:p>
                      <a:pPr algn="r"/>
                      <a:r>
                        <a:rPr lang="es-MX" sz="2400" b="1" dirty="0">
                          <a:solidFill>
                            <a:schemeClr val="bg1"/>
                          </a:solidFill>
                        </a:rPr>
                        <a:t>10621.65</a:t>
                      </a:r>
                      <a:endParaRPr lang="es-EC" sz="2400" b="1" dirty="0">
                        <a:solidFill>
                          <a:schemeClr val="bg1"/>
                        </a:solidFill>
                      </a:endParaRPr>
                    </a:p>
                  </a:txBody>
                  <a:tcPr/>
                </a:tc>
                <a:extLst>
                  <a:ext uri="{0D108BD9-81ED-4DB2-BD59-A6C34878D82A}">
                    <a16:rowId xmlns:a16="http://schemas.microsoft.com/office/drawing/2014/main" val="1768812323"/>
                  </a:ext>
                </a:extLst>
              </a:tr>
              <a:tr h="598379">
                <a:tc>
                  <a:txBody>
                    <a:bodyPr/>
                    <a:lstStyle/>
                    <a:p>
                      <a:pPr algn="r" fontAlgn="b"/>
                      <a:endParaRPr lang="es-EC" sz="2400" b="1" i="0" u="none" strike="noStrike" dirty="0">
                        <a:solidFill>
                          <a:srgbClr val="000000"/>
                        </a:solidFill>
                        <a:effectLst/>
                        <a:latin typeface="Calibri" panose="020F0502020204030204" pitchFamily="34" charset="0"/>
                      </a:endParaRPr>
                    </a:p>
                  </a:txBody>
                  <a:tcPr/>
                </a:tc>
                <a:tc>
                  <a:txBody>
                    <a:bodyPr/>
                    <a:lstStyle/>
                    <a:p>
                      <a:endParaRPr lang="es-EC" sz="2400" dirty="0"/>
                    </a:p>
                  </a:txBody>
                  <a:tcPr/>
                </a:tc>
                <a:tc>
                  <a:txBody>
                    <a:bodyPr/>
                    <a:lstStyle/>
                    <a:p>
                      <a:pPr algn="r" fontAlgn="b"/>
                      <a:endParaRPr lang="es-EC" sz="2400" b="1" i="0" u="none" strike="noStrike" dirty="0">
                        <a:solidFill>
                          <a:srgbClr val="000000"/>
                        </a:solidFill>
                        <a:effectLst/>
                        <a:latin typeface="Calibri" panose="020F0502020204030204" pitchFamily="34" charset="0"/>
                      </a:endParaRPr>
                    </a:p>
                  </a:txBody>
                  <a:tcPr/>
                </a:tc>
                <a:tc>
                  <a:txBody>
                    <a:bodyPr/>
                    <a:lstStyle/>
                    <a:p>
                      <a:pPr algn="r"/>
                      <a:endParaRPr lang="es-EC" sz="2000" b="1" dirty="0"/>
                    </a:p>
                  </a:txBody>
                  <a:tcPr/>
                </a:tc>
                <a:tc>
                  <a:txBody>
                    <a:bodyPr/>
                    <a:lstStyle/>
                    <a:p>
                      <a:pPr algn="r"/>
                      <a:endParaRPr lang="es-EC" sz="2400" b="1" dirty="0"/>
                    </a:p>
                  </a:txBody>
                  <a:tcPr/>
                </a:tc>
                <a:tc>
                  <a:txBody>
                    <a:bodyPr/>
                    <a:lstStyle/>
                    <a:p>
                      <a:pPr algn="r" fontAlgn="b"/>
                      <a:endParaRPr lang="es-EC" sz="2400" b="1" i="0" u="none" strike="noStrike" dirty="0">
                        <a:solidFill>
                          <a:srgbClr val="000000"/>
                        </a:solidFill>
                        <a:effectLst/>
                        <a:latin typeface="Calibri" panose="020F0502020204030204" pitchFamily="34" charset="0"/>
                      </a:endParaRPr>
                    </a:p>
                  </a:txBody>
                  <a:tcPr/>
                </a:tc>
                <a:extLst>
                  <a:ext uri="{0D108BD9-81ED-4DB2-BD59-A6C34878D82A}">
                    <a16:rowId xmlns:a16="http://schemas.microsoft.com/office/drawing/2014/main" val="1188049497"/>
                  </a:ext>
                </a:extLst>
              </a:tr>
              <a:tr h="695147">
                <a:tc>
                  <a:txBody>
                    <a:bodyPr/>
                    <a:lstStyle/>
                    <a:p>
                      <a:pPr algn="l" fontAlgn="b"/>
                      <a:r>
                        <a:rPr lang="es-EC" sz="2400" b="1" i="0" u="none" strike="noStrike" dirty="0">
                          <a:solidFill>
                            <a:srgbClr val="000000"/>
                          </a:solidFill>
                          <a:effectLst/>
                          <a:latin typeface="Calibri" panose="020F0502020204030204" pitchFamily="34" charset="0"/>
                        </a:rPr>
                        <a:t>GASTOS DE INVERSION</a:t>
                      </a:r>
                    </a:p>
                  </a:txBody>
                  <a:tcPr/>
                </a:tc>
                <a:tc>
                  <a:txBody>
                    <a:bodyPr/>
                    <a:lstStyle/>
                    <a:p>
                      <a:endParaRPr lang="es-EC" sz="2400" dirty="0"/>
                    </a:p>
                  </a:txBody>
                  <a:tcPr/>
                </a:tc>
                <a:tc>
                  <a:txBody>
                    <a:bodyPr/>
                    <a:lstStyle/>
                    <a:p>
                      <a:pPr algn="r" fontAlgn="b"/>
                      <a:endParaRPr lang="es-EC" sz="2400" b="1" i="0" u="none" strike="noStrike" dirty="0">
                        <a:solidFill>
                          <a:srgbClr val="000000"/>
                        </a:solidFill>
                        <a:effectLst/>
                        <a:latin typeface="Calibri" panose="020F0502020204030204" pitchFamily="34" charset="0"/>
                      </a:endParaRPr>
                    </a:p>
                  </a:txBody>
                  <a:tcPr/>
                </a:tc>
                <a:tc>
                  <a:txBody>
                    <a:bodyPr/>
                    <a:lstStyle/>
                    <a:p>
                      <a:pPr algn="r"/>
                      <a:r>
                        <a:rPr lang="es-EC" sz="2000" b="1" i="0" u="none" strike="noStrike" kern="1200" baseline="0" dirty="0">
                          <a:solidFill>
                            <a:schemeClr val="dk1"/>
                          </a:solidFill>
                          <a:latin typeface="+mn-lt"/>
                          <a:ea typeface="+mn-ea"/>
                          <a:cs typeface="+mn-cs"/>
                        </a:rPr>
                        <a:t>206,900.16</a:t>
                      </a:r>
                      <a:endParaRPr lang="es-EC" sz="2000" b="1" dirty="0"/>
                    </a:p>
                  </a:txBody>
                  <a:tcPr/>
                </a:tc>
                <a:tc>
                  <a:txBody>
                    <a:bodyPr/>
                    <a:lstStyle/>
                    <a:p>
                      <a:pPr algn="r"/>
                      <a:r>
                        <a:rPr lang="es-EC" sz="1800" b="1" i="0" u="none" strike="noStrike" kern="1200" baseline="0" dirty="0">
                          <a:solidFill>
                            <a:schemeClr val="dk1"/>
                          </a:solidFill>
                          <a:latin typeface="+mn-lt"/>
                          <a:ea typeface="+mn-ea"/>
                          <a:cs typeface="+mn-cs"/>
                        </a:rPr>
                        <a:t>179,886.01</a:t>
                      </a:r>
                      <a:endParaRPr lang="es-EC" sz="2400" b="1" dirty="0"/>
                    </a:p>
                  </a:txBody>
                  <a:tcPr/>
                </a:tc>
                <a:tc>
                  <a:txBody>
                    <a:bodyPr/>
                    <a:lstStyle/>
                    <a:p>
                      <a:pPr algn="r" fontAlgn="b"/>
                      <a:r>
                        <a:rPr lang="es-MX" sz="2400" b="1" i="0" u="none" strike="noStrike" dirty="0">
                          <a:solidFill>
                            <a:srgbClr val="000000"/>
                          </a:solidFill>
                          <a:effectLst/>
                          <a:latin typeface="Calibri" panose="020F0502020204030204" pitchFamily="34" charset="0"/>
                        </a:rPr>
                        <a:t>27014.15</a:t>
                      </a:r>
                      <a:endParaRPr lang="es-EC" sz="2400" b="1" i="0" u="none" strike="noStrike" dirty="0">
                        <a:solidFill>
                          <a:srgbClr val="000000"/>
                        </a:solidFill>
                        <a:effectLst/>
                        <a:latin typeface="Calibri" panose="020F0502020204030204" pitchFamily="34" charset="0"/>
                      </a:endParaRPr>
                    </a:p>
                  </a:txBody>
                  <a:tcPr/>
                </a:tc>
                <a:extLst>
                  <a:ext uri="{0D108BD9-81ED-4DB2-BD59-A6C34878D82A}">
                    <a16:rowId xmlns:a16="http://schemas.microsoft.com/office/drawing/2014/main" val="2398344803"/>
                  </a:ext>
                </a:extLst>
              </a:tr>
              <a:tr h="797412">
                <a:tc>
                  <a:txBody>
                    <a:bodyPr/>
                    <a:lstStyle/>
                    <a:p>
                      <a:endParaRPr lang="es-EC" sz="2400" dirty="0"/>
                    </a:p>
                  </a:txBody>
                  <a:tcPr/>
                </a:tc>
                <a:tc>
                  <a:txBody>
                    <a:bodyPr/>
                    <a:lstStyle/>
                    <a:p>
                      <a:endParaRPr lang="es-EC"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C" sz="2400" b="1" i="0" u="none" strike="noStrike" dirty="0">
                        <a:solidFill>
                          <a:srgbClr val="000000"/>
                        </a:solidFill>
                        <a:effectLst/>
                        <a:latin typeface="Calibri" panose="020F0502020204030204" pitchFamily="34" charset="0"/>
                      </a:endParaRPr>
                    </a:p>
                  </a:txBody>
                  <a:tcPr/>
                </a:tc>
                <a:tc>
                  <a:txBody>
                    <a:bodyPr/>
                    <a:lstStyle/>
                    <a:p>
                      <a:endParaRPr lang="es-EC" sz="2400"/>
                    </a:p>
                  </a:txBody>
                  <a:tcPr/>
                </a:tc>
                <a:tc>
                  <a:txBody>
                    <a:bodyPr/>
                    <a:lstStyle/>
                    <a:p>
                      <a:endParaRPr lang="es-EC" sz="2400"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s-EC" sz="2400" b="1" i="0" u="none" strike="noStrike" dirty="0">
                        <a:solidFill>
                          <a:srgbClr val="000000"/>
                        </a:solidFill>
                        <a:effectLst/>
                        <a:latin typeface="Calibri" panose="020F0502020204030204" pitchFamily="34" charset="0"/>
                      </a:endParaRPr>
                    </a:p>
                  </a:txBody>
                  <a:tcPr/>
                </a:tc>
                <a:extLst>
                  <a:ext uri="{0D108BD9-81ED-4DB2-BD59-A6C34878D82A}">
                    <a16:rowId xmlns:a16="http://schemas.microsoft.com/office/drawing/2014/main" val="898018256"/>
                  </a:ext>
                </a:extLst>
              </a:tr>
              <a:tr h="5983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400" b="1" i="0" u="none" strike="noStrike" dirty="0">
                          <a:solidFill>
                            <a:srgbClr val="000000"/>
                          </a:solidFill>
                          <a:effectLst/>
                          <a:latin typeface="Times New Roman" panose="02020603050405020304" pitchFamily="18" charset="0"/>
                        </a:rPr>
                        <a:t>T</a:t>
                      </a:r>
                      <a:r>
                        <a:rPr lang="es-EC" sz="2400" b="1" i="0" u="none" strike="noStrike" dirty="0">
                          <a:solidFill>
                            <a:srgbClr val="000000"/>
                          </a:solidFill>
                          <a:effectLst/>
                          <a:latin typeface="Times New Roman" panose="02020603050405020304" pitchFamily="18" charset="0"/>
                        </a:rPr>
                        <a:t>OTAL CUENTAS POR PAGAR</a:t>
                      </a:r>
                    </a:p>
                  </a:txBody>
                  <a:tcPr/>
                </a:tc>
                <a:tc>
                  <a:txBody>
                    <a:bodyPr/>
                    <a:lstStyle/>
                    <a:p>
                      <a:endParaRPr lang="es-EC"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C" sz="2400" b="1" i="0" u="none" strike="noStrike" dirty="0">
                        <a:solidFill>
                          <a:srgbClr val="000000"/>
                        </a:solidFill>
                        <a:effectLst/>
                        <a:latin typeface="Calibri" panose="020F0502020204030204" pitchFamily="34" charset="0"/>
                      </a:endParaRPr>
                    </a:p>
                  </a:txBody>
                  <a:tcPr/>
                </a:tc>
                <a:tc>
                  <a:txBody>
                    <a:bodyPr/>
                    <a:lstStyle/>
                    <a:p>
                      <a:r>
                        <a:rPr lang="es-EC" sz="2400" dirty="0"/>
                        <a:t>357,447.41</a:t>
                      </a:r>
                    </a:p>
                  </a:txBody>
                  <a:tcPr/>
                </a:tc>
                <a:tc>
                  <a:txBody>
                    <a:bodyPr/>
                    <a:lstStyle/>
                    <a:p>
                      <a:r>
                        <a:rPr lang="es-EC" sz="2400" dirty="0"/>
                        <a:t>291,035.53</a:t>
                      </a:r>
                    </a:p>
                  </a:txBody>
                  <a:tcPr/>
                </a:tc>
                <a:tc>
                  <a:txBody>
                    <a:bodyPr/>
                    <a:lstStyle/>
                    <a:p>
                      <a:pPr algn="r"/>
                      <a:r>
                        <a:rPr lang="es-MX" sz="2400" b="1" dirty="0"/>
                        <a:t>37635.80</a:t>
                      </a:r>
                      <a:endParaRPr lang="es-EC" sz="2400" b="1" dirty="0"/>
                    </a:p>
                  </a:txBody>
                  <a:tcPr/>
                </a:tc>
                <a:extLst>
                  <a:ext uri="{0D108BD9-81ED-4DB2-BD59-A6C34878D82A}">
                    <a16:rowId xmlns:a16="http://schemas.microsoft.com/office/drawing/2014/main" val="337511145"/>
                  </a:ext>
                </a:extLst>
              </a:tr>
              <a:tr h="1151818">
                <a:tc>
                  <a:txBody>
                    <a:bodyPr/>
                    <a:lstStyle/>
                    <a:p>
                      <a:endParaRPr lang="es-EC" sz="2400" dirty="0"/>
                    </a:p>
                  </a:txBody>
                  <a:tcPr/>
                </a:tc>
                <a:tc>
                  <a:txBody>
                    <a:bodyPr/>
                    <a:lstStyle/>
                    <a:p>
                      <a:endParaRPr lang="es-EC"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C" sz="2400" b="1" i="0" u="none" strike="noStrike" dirty="0">
                        <a:solidFill>
                          <a:srgbClr val="000000"/>
                        </a:solidFill>
                        <a:effectLst/>
                        <a:latin typeface="Calibri" panose="020F0502020204030204" pitchFamily="34" charset="0"/>
                      </a:endParaRPr>
                    </a:p>
                  </a:txBody>
                  <a:tcPr/>
                </a:tc>
                <a:tc>
                  <a:txBody>
                    <a:bodyPr/>
                    <a:lstStyle/>
                    <a:p>
                      <a:endParaRPr lang="es-EC" sz="2400" dirty="0"/>
                    </a:p>
                  </a:txBody>
                  <a:tcPr/>
                </a:tc>
                <a:tc>
                  <a:txBody>
                    <a:bodyPr/>
                    <a:lstStyle/>
                    <a:p>
                      <a:endParaRPr lang="es-EC" sz="2400"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s-EC" sz="2400" b="1" i="0" u="none" strike="noStrike" dirty="0">
                        <a:solidFill>
                          <a:srgbClr val="000000"/>
                        </a:solidFill>
                        <a:effectLst/>
                        <a:latin typeface="Calibri" panose="020F0502020204030204" pitchFamily="34" charset="0"/>
                      </a:endParaRPr>
                    </a:p>
                  </a:txBody>
                  <a:tcPr/>
                </a:tc>
                <a:extLst>
                  <a:ext uri="{0D108BD9-81ED-4DB2-BD59-A6C34878D82A}">
                    <a16:rowId xmlns:a16="http://schemas.microsoft.com/office/drawing/2014/main" val="4272612463"/>
                  </a:ext>
                </a:extLst>
              </a:tr>
            </a:tbl>
          </a:graphicData>
        </a:graphic>
      </p:graphicFrame>
      <p:graphicFrame>
        <p:nvGraphicFramePr>
          <p:cNvPr id="3" name="Tabla 2">
            <a:extLst>
              <a:ext uri="{FF2B5EF4-FFF2-40B4-BE49-F238E27FC236}">
                <a16:creationId xmlns:a16="http://schemas.microsoft.com/office/drawing/2014/main" id="{38B0354F-B465-42CB-B878-14A2508A7080}"/>
              </a:ext>
            </a:extLst>
          </p:cNvPr>
          <p:cNvGraphicFramePr>
            <a:graphicFrameLocks noGrp="1"/>
          </p:cNvGraphicFramePr>
          <p:nvPr>
            <p:extLst>
              <p:ext uri="{D42A27DB-BD31-4B8C-83A1-F6EECF244321}">
                <p14:modId xmlns:p14="http://schemas.microsoft.com/office/powerpoint/2010/main" val="2143796038"/>
              </p:ext>
            </p:extLst>
          </p:nvPr>
        </p:nvGraphicFramePr>
        <p:xfrm>
          <a:off x="250257" y="334851"/>
          <a:ext cx="11963685" cy="6065948"/>
        </p:xfrm>
        <a:graphic>
          <a:graphicData uri="http://schemas.openxmlformats.org/drawingml/2006/table">
            <a:tbl>
              <a:tblPr firstRow="1" bandRow="1">
                <a:tableStyleId>{5C22544A-7EE6-4342-B048-85BDC9FD1C3A}</a:tableStyleId>
              </a:tblPr>
              <a:tblGrid>
                <a:gridCol w="3354098">
                  <a:extLst>
                    <a:ext uri="{9D8B030D-6E8A-4147-A177-3AD203B41FA5}">
                      <a16:colId xmlns:a16="http://schemas.microsoft.com/office/drawing/2014/main" val="2782096749"/>
                    </a:ext>
                  </a:extLst>
                </a:gridCol>
                <a:gridCol w="208280">
                  <a:extLst>
                    <a:ext uri="{9D8B030D-6E8A-4147-A177-3AD203B41FA5}">
                      <a16:colId xmlns:a16="http://schemas.microsoft.com/office/drawing/2014/main" val="3669560647"/>
                    </a:ext>
                  </a:extLst>
                </a:gridCol>
                <a:gridCol w="1744808">
                  <a:extLst>
                    <a:ext uri="{9D8B030D-6E8A-4147-A177-3AD203B41FA5}">
                      <a16:colId xmlns:a16="http://schemas.microsoft.com/office/drawing/2014/main" val="2374355903"/>
                    </a:ext>
                  </a:extLst>
                </a:gridCol>
                <a:gridCol w="1736339">
                  <a:extLst>
                    <a:ext uri="{9D8B030D-6E8A-4147-A177-3AD203B41FA5}">
                      <a16:colId xmlns:a16="http://schemas.microsoft.com/office/drawing/2014/main" val="2038892254"/>
                    </a:ext>
                  </a:extLst>
                </a:gridCol>
                <a:gridCol w="2321856">
                  <a:extLst>
                    <a:ext uri="{9D8B030D-6E8A-4147-A177-3AD203B41FA5}">
                      <a16:colId xmlns:a16="http://schemas.microsoft.com/office/drawing/2014/main" val="1901922208"/>
                    </a:ext>
                  </a:extLst>
                </a:gridCol>
                <a:gridCol w="2598304">
                  <a:extLst>
                    <a:ext uri="{9D8B030D-6E8A-4147-A177-3AD203B41FA5}">
                      <a16:colId xmlns:a16="http://schemas.microsoft.com/office/drawing/2014/main" val="2990315750"/>
                    </a:ext>
                  </a:extLst>
                </a:gridCol>
              </a:tblGrid>
              <a:tr h="10390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C" sz="2000" b="1" i="0" u="none" strike="noStrike" dirty="0">
                        <a:solidFill>
                          <a:srgbClr val="000000"/>
                        </a:solidFill>
                        <a:effectLst/>
                        <a:latin typeface="Times New Roman" panose="02020603050405020304" pitchFamily="18" charset="0"/>
                      </a:endParaRPr>
                    </a:p>
                    <a:p>
                      <a:endParaRPr lang="es-EC"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C" sz="2000" b="1" i="0" u="none" strike="noStrike" dirty="0">
                        <a:solidFill>
                          <a:srgbClr val="000000"/>
                        </a:solidFill>
                        <a:effectLst/>
                        <a:latin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sz="2000" b="1" i="0" u="none" strike="noStrike" dirty="0">
                          <a:solidFill>
                            <a:srgbClr val="000000"/>
                          </a:solidFill>
                          <a:effectLst/>
                          <a:latin typeface="Times New Roman" panose="02020603050405020304" pitchFamily="18" charset="0"/>
                        </a:rPr>
                        <a:t>INGRESOS </a:t>
                      </a:r>
                    </a:p>
                  </a:txBody>
                  <a:tcPr/>
                </a:tc>
                <a:tc>
                  <a:txBody>
                    <a:bodyPr/>
                    <a:lstStyle/>
                    <a:p>
                      <a:r>
                        <a:rPr lang="es-EC" sz="2000" b="1" i="0" u="none" strike="noStrike" dirty="0">
                          <a:solidFill>
                            <a:srgbClr val="000000"/>
                          </a:solidFill>
                          <a:effectLst/>
                          <a:latin typeface="Times New Roman" panose="02020603050405020304" pitchFamily="18" charset="0"/>
                        </a:rPr>
                        <a:t>GASTOS</a:t>
                      </a:r>
                    </a:p>
                    <a:p>
                      <a:r>
                        <a:rPr lang="es-EC" sz="2000" dirty="0">
                          <a:solidFill>
                            <a:schemeClr val="bg1"/>
                          </a:solidFill>
                          <a:latin typeface="Times New Roman" panose="02020603050405020304" pitchFamily="18" charset="0"/>
                          <a:cs typeface="Times New Roman" panose="02020603050405020304" pitchFamily="18" charset="0"/>
                        </a:rPr>
                        <a:t>Devengado</a:t>
                      </a:r>
                    </a:p>
                  </a:txBody>
                  <a:tcPr/>
                </a:tc>
                <a:tc>
                  <a:txBody>
                    <a:bodyPr/>
                    <a:lstStyle/>
                    <a:p>
                      <a:r>
                        <a:rPr lang="es-MX" sz="2000" dirty="0">
                          <a:solidFill>
                            <a:schemeClr val="bg1"/>
                          </a:solidFill>
                        </a:rPr>
                        <a:t>PAGADO</a:t>
                      </a:r>
                      <a:endParaRPr lang="es-EC" sz="2000" dirty="0">
                        <a:solidFill>
                          <a:schemeClr val="bg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sz="2000" b="1" i="0" u="none" strike="noStrike" dirty="0">
                          <a:solidFill>
                            <a:srgbClr val="000000"/>
                          </a:solidFill>
                          <a:effectLst/>
                          <a:latin typeface="Times New Roman" panose="02020603050405020304" pitchFamily="18" charset="0"/>
                        </a:rPr>
                        <a:t>CUENT POR PAGAR</a:t>
                      </a:r>
                      <a:endParaRPr lang="es-EC" sz="2000" dirty="0"/>
                    </a:p>
                    <a:p>
                      <a:endParaRPr lang="es-EC" sz="2000" dirty="0"/>
                    </a:p>
                  </a:txBody>
                  <a:tcPr/>
                </a:tc>
                <a:extLst>
                  <a:ext uri="{0D108BD9-81ED-4DB2-BD59-A6C34878D82A}">
                    <a16:rowId xmlns:a16="http://schemas.microsoft.com/office/drawing/2014/main" val="355879606"/>
                  </a:ext>
                </a:extLst>
              </a:tr>
              <a:tr h="823756">
                <a:tc>
                  <a:txBody>
                    <a:bodyPr/>
                    <a:lstStyle/>
                    <a:p>
                      <a:r>
                        <a:rPr lang="es-EC" sz="2000" b="1" dirty="0"/>
                        <a:t>Gasto corriente</a:t>
                      </a:r>
                    </a:p>
                    <a:p>
                      <a:endParaRPr lang="es-EC" sz="2000" dirty="0"/>
                    </a:p>
                  </a:txBody>
                  <a:tcPr/>
                </a:tc>
                <a:tc>
                  <a:txBody>
                    <a:bodyPr/>
                    <a:lstStyle/>
                    <a:p>
                      <a:endParaRPr lang="es-EC" sz="2000" dirty="0"/>
                    </a:p>
                  </a:txBody>
                  <a:tcPr/>
                </a:tc>
                <a:tc>
                  <a:txBody>
                    <a:bodyPr/>
                    <a:lstStyle/>
                    <a:p>
                      <a:pPr algn="r" fontAlgn="b"/>
                      <a:r>
                        <a:rPr lang="es-EC" sz="2000" b="1" i="0" u="none" strike="noStrike" dirty="0">
                          <a:solidFill>
                            <a:srgbClr val="000000"/>
                          </a:solidFill>
                          <a:effectLst/>
                          <a:latin typeface="Calibri" panose="020F0502020204030204" pitchFamily="34" charset="0"/>
                        </a:rPr>
                        <a:t>71,683.37</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EC" sz="2000" b="1" i="0" u="none" strike="noStrike" dirty="0">
                          <a:solidFill>
                            <a:srgbClr val="000000"/>
                          </a:solidFill>
                          <a:effectLst/>
                          <a:latin typeface="Calibri" panose="020F0502020204030204" pitchFamily="34" charset="0"/>
                        </a:rPr>
                        <a:t>84312.36</a:t>
                      </a:r>
                    </a:p>
                    <a:p>
                      <a:pPr algn="r"/>
                      <a:endParaRPr lang="es-EC" sz="2000" dirty="0"/>
                    </a:p>
                  </a:txBody>
                  <a:tcPr/>
                </a:tc>
                <a:tc>
                  <a:txBody>
                    <a:bodyPr/>
                    <a:lstStyle/>
                    <a:p>
                      <a:pPr algn="r"/>
                      <a:r>
                        <a:rPr lang="es-MX" sz="2000" b="1" dirty="0"/>
                        <a:t>73690.71</a:t>
                      </a:r>
                      <a:endParaRPr lang="es-EC" sz="2000" b="1" dirty="0"/>
                    </a:p>
                  </a:txBody>
                  <a:tcPr/>
                </a:tc>
                <a:tc>
                  <a:txBody>
                    <a:bodyPr/>
                    <a:lstStyle/>
                    <a:p>
                      <a:pPr algn="r"/>
                      <a:r>
                        <a:rPr lang="es-MX" sz="2000" b="1" dirty="0">
                          <a:solidFill>
                            <a:schemeClr val="bg1"/>
                          </a:solidFill>
                        </a:rPr>
                        <a:t>10621.65</a:t>
                      </a:r>
                      <a:endParaRPr lang="es-EC" sz="2000" b="1" dirty="0">
                        <a:solidFill>
                          <a:schemeClr val="bg1"/>
                        </a:solidFill>
                      </a:endParaRPr>
                    </a:p>
                  </a:txBody>
                  <a:tcPr/>
                </a:tc>
                <a:extLst>
                  <a:ext uri="{0D108BD9-81ED-4DB2-BD59-A6C34878D82A}">
                    <a16:rowId xmlns:a16="http://schemas.microsoft.com/office/drawing/2014/main" val="1768812323"/>
                  </a:ext>
                </a:extLst>
              </a:tr>
              <a:tr h="409330">
                <a:tc>
                  <a:txBody>
                    <a:bodyPr/>
                    <a:lstStyle/>
                    <a:p>
                      <a:pPr algn="r" fontAlgn="b"/>
                      <a:endParaRPr lang="es-EC" sz="2000" b="1" i="0" u="none" strike="noStrike" dirty="0">
                        <a:solidFill>
                          <a:srgbClr val="000000"/>
                        </a:solidFill>
                        <a:effectLst/>
                        <a:latin typeface="Calibri" panose="020F0502020204030204" pitchFamily="34" charset="0"/>
                      </a:endParaRPr>
                    </a:p>
                  </a:txBody>
                  <a:tcPr/>
                </a:tc>
                <a:tc>
                  <a:txBody>
                    <a:bodyPr/>
                    <a:lstStyle/>
                    <a:p>
                      <a:endParaRPr lang="es-EC" sz="2000" dirty="0"/>
                    </a:p>
                  </a:txBody>
                  <a:tcPr/>
                </a:tc>
                <a:tc>
                  <a:txBody>
                    <a:bodyPr/>
                    <a:lstStyle/>
                    <a:p>
                      <a:pPr algn="r" fontAlgn="b"/>
                      <a:endParaRPr lang="es-EC" sz="2000" b="1" i="0" u="none" strike="noStrike" dirty="0">
                        <a:solidFill>
                          <a:srgbClr val="000000"/>
                        </a:solidFill>
                        <a:effectLst/>
                        <a:latin typeface="Calibri" panose="020F0502020204030204" pitchFamily="34" charset="0"/>
                      </a:endParaRPr>
                    </a:p>
                  </a:txBody>
                  <a:tcPr/>
                </a:tc>
                <a:tc>
                  <a:txBody>
                    <a:bodyPr/>
                    <a:lstStyle/>
                    <a:p>
                      <a:pPr algn="r"/>
                      <a:endParaRPr lang="es-EC" sz="2000" b="1" dirty="0"/>
                    </a:p>
                  </a:txBody>
                  <a:tcPr/>
                </a:tc>
                <a:tc>
                  <a:txBody>
                    <a:bodyPr/>
                    <a:lstStyle/>
                    <a:p>
                      <a:pPr algn="r"/>
                      <a:endParaRPr lang="es-EC" sz="2000" b="1" dirty="0"/>
                    </a:p>
                  </a:txBody>
                  <a:tcPr/>
                </a:tc>
                <a:tc>
                  <a:txBody>
                    <a:bodyPr/>
                    <a:lstStyle/>
                    <a:p>
                      <a:pPr algn="r" fontAlgn="b"/>
                      <a:endParaRPr lang="es-EC" sz="2000" b="1" i="0" u="none" strike="noStrike" dirty="0">
                        <a:solidFill>
                          <a:srgbClr val="000000"/>
                        </a:solidFill>
                        <a:effectLst/>
                        <a:latin typeface="Calibri" panose="020F0502020204030204" pitchFamily="34" charset="0"/>
                      </a:endParaRPr>
                    </a:p>
                  </a:txBody>
                  <a:tcPr/>
                </a:tc>
                <a:extLst>
                  <a:ext uri="{0D108BD9-81ED-4DB2-BD59-A6C34878D82A}">
                    <a16:rowId xmlns:a16="http://schemas.microsoft.com/office/drawing/2014/main" val="1188049497"/>
                  </a:ext>
                </a:extLst>
              </a:tr>
              <a:tr h="718112">
                <a:tc>
                  <a:txBody>
                    <a:bodyPr/>
                    <a:lstStyle/>
                    <a:p>
                      <a:pPr algn="l" fontAlgn="b"/>
                      <a:r>
                        <a:rPr lang="es-EC" sz="2000" b="1" i="0" u="none" strike="noStrike" dirty="0">
                          <a:solidFill>
                            <a:srgbClr val="000000"/>
                          </a:solidFill>
                          <a:effectLst/>
                          <a:latin typeface="Calibri" panose="020F0502020204030204" pitchFamily="34" charset="0"/>
                        </a:rPr>
                        <a:t>GASTOS DE INVERSION</a:t>
                      </a:r>
                    </a:p>
                  </a:txBody>
                  <a:tcPr/>
                </a:tc>
                <a:tc>
                  <a:txBody>
                    <a:bodyPr/>
                    <a:lstStyle/>
                    <a:p>
                      <a:endParaRPr lang="es-EC" sz="2000" dirty="0"/>
                    </a:p>
                  </a:txBody>
                  <a:tcPr/>
                </a:tc>
                <a:tc>
                  <a:txBody>
                    <a:bodyPr/>
                    <a:lstStyle/>
                    <a:p>
                      <a:pPr algn="r" fontAlgn="b"/>
                      <a:endParaRPr lang="es-EC" sz="2000" b="1" i="0" u="none" strike="noStrike" dirty="0">
                        <a:solidFill>
                          <a:srgbClr val="000000"/>
                        </a:solidFill>
                        <a:effectLst/>
                        <a:latin typeface="Calibri" panose="020F0502020204030204" pitchFamily="34" charset="0"/>
                      </a:endParaRPr>
                    </a:p>
                  </a:txBody>
                  <a:tcPr/>
                </a:tc>
                <a:tc>
                  <a:txBody>
                    <a:bodyPr/>
                    <a:lstStyle/>
                    <a:p>
                      <a:pPr algn="r"/>
                      <a:r>
                        <a:rPr lang="es-EC" sz="2000" b="1" i="0" u="none" strike="noStrike" kern="1200" baseline="0" dirty="0">
                          <a:solidFill>
                            <a:schemeClr val="dk1"/>
                          </a:solidFill>
                          <a:latin typeface="+mn-lt"/>
                          <a:ea typeface="+mn-ea"/>
                          <a:cs typeface="+mn-cs"/>
                        </a:rPr>
                        <a:t>206,900.16</a:t>
                      </a:r>
                      <a:endParaRPr lang="es-EC" sz="2000" b="1" dirty="0"/>
                    </a:p>
                  </a:txBody>
                  <a:tcPr/>
                </a:tc>
                <a:tc>
                  <a:txBody>
                    <a:bodyPr/>
                    <a:lstStyle/>
                    <a:p>
                      <a:pPr algn="r"/>
                      <a:r>
                        <a:rPr lang="es-EC" sz="2000" b="1" i="0" u="none" strike="noStrike" kern="1200" baseline="0" dirty="0">
                          <a:solidFill>
                            <a:schemeClr val="dk1"/>
                          </a:solidFill>
                          <a:latin typeface="+mn-lt"/>
                          <a:ea typeface="+mn-ea"/>
                          <a:cs typeface="+mn-cs"/>
                        </a:rPr>
                        <a:t>179,886.01</a:t>
                      </a:r>
                      <a:endParaRPr lang="es-EC" sz="2000" b="1" dirty="0"/>
                    </a:p>
                  </a:txBody>
                  <a:tcPr/>
                </a:tc>
                <a:tc>
                  <a:txBody>
                    <a:bodyPr/>
                    <a:lstStyle/>
                    <a:p>
                      <a:pPr algn="r" fontAlgn="b"/>
                      <a:r>
                        <a:rPr lang="es-MX" sz="2000" b="1" i="0" u="none" strike="noStrike" dirty="0">
                          <a:solidFill>
                            <a:srgbClr val="000000"/>
                          </a:solidFill>
                          <a:effectLst/>
                          <a:latin typeface="Calibri" panose="020F0502020204030204" pitchFamily="34" charset="0"/>
                        </a:rPr>
                        <a:t>27014.15</a:t>
                      </a:r>
                      <a:endParaRPr lang="es-EC" sz="2000" b="1" i="0" u="none" strike="noStrike" dirty="0">
                        <a:solidFill>
                          <a:srgbClr val="000000"/>
                        </a:solidFill>
                        <a:effectLst/>
                        <a:latin typeface="Calibri" panose="020F0502020204030204" pitchFamily="34" charset="0"/>
                      </a:endParaRPr>
                    </a:p>
                  </a:txBody>
                  <a:tcPr/>
                </a:tc>
                <a:extLst>
                  <a:ext uri="{0D108BD9-81ED-4DB2-BD59-A6C34878D82A}">
                    <a16:rowId xmlns:a16="http://schemas.microsoft.com/office/drawing/2014/main" val="2398344803"/>
                  </a:ext>
                </a:extLst>
              </a:tr>
              <a:tr h="568865">
                <a:tc>
                  <a:txBody>
                    <a:bodyPr/>
                    <a:lstStyle/>
                    <a:p>
                      <a:endParaRPr lang="es-EC" sz="2000" dirty="0"/>
                    </a:p>
                  </a:txBody>
                  <a:tcPr/>
                </a:tc>
                <a:tc>
                  <a:txBody>
                    <a:bodyPr/>
                    <a:lstStyle/>
                    <a:p>
                      <a:endParaRPr lang="es-EC"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C" sz="2000" b="1" i="0" u="none" strike="noStrike" dirty="0">
                        <a:solidFill>
                          <a:srgbClr val="000000"/>
                        </a:solidFill>
                        <a:effectLst/>
                        <a:latin typeface="Calibri" panose="020F0502020204030204" pitchFamily="34" charset="0"/>
                      </a:endParaRPr>
                    </a:p>
                  </a:txBody>
                  <a:tcPr/>
                </a:tc>
                <a:tc>
                  <a:txBody>
                    <a:bodyPr/>
                    <a:lstStyle/>
                    <a:p>
                      <a:endParaRPr lang="es-EC" sz="2000" dirty="0"/>
                    </a:p>
                  </a:txBody>
                  <a:tcPr/>
                </a:tc>
                <a:tc>
                  <a:txBody>
                    <a:bodyPr/>
                    <a:lstStyle/>
                    <a:p>
                      <a:endParaRPr lang="es-EC" sz="2000"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s-EC" sz="2000" b="1" i="0" u="none" strike="noStrike" dirty="0">
                        <a:solidFill>
                          <a:srgbClr val="000000"/>
                        </a:solidFill>
                        <a:effectLst/>
                        <a:latin typeface="Calibri" panose="020F0502020204030204" pitchFamily="34" charset="0"/>
                      </a:endParaRPr>
                    </a:p>
                  </a:txBody>
                  <a:tcPr/>
                </a:tc>
                <a:extLst>
                  <a:ext uri="{0D108BD9-81ED-4DB2-BD59-A6C34878D82A}">
                    <a16:rowId xmlns:a16="http://schemas.microsoft.com/office/drawing/2014/main" val="898018256"/>
                  </a:ext>
                </a:extLst>
              </a:tr>
              <a:tr h="724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sz="2000" b="1" i="0" u="none" strike="noStrike" kern="1200" baseline="0" dirty="0">
                          <a:solidFill>
                            <a:schemeClr val="dk1"/>
                          </a:solidFill>
                          <a:latin typeface="+mn-lt"/>
                          <a:ea typeface="+mn-ea"/>
                          <a:cs typeface="+mn-cs"/>
                        </a:rPr>
                        <a:t>BIENES DE LARGA DURACION</a:t>
                      </a:r>
                      <a:endParaRPr lang="es-EC" sz="2000" b="1" i="0" u="none" strike="noStrike" dirty="0">
                        <a:solidFill>
                          <a:srgbClr val="000000"/>
                        </a:solidFill>
                        <a:effectLst/>
                        <a:latin typeface="Times New Roman" panose="02020603050405020304" pitchFamily="18" charset="0"/>
                      </a:endParaRPr>
                    </a:p>
                  </a:txBody>
                  <a:tcPr/>
                </a:tc>
                <a:tc>
                  <a:txBody>
                    <a:bodyPr/>
                    <a:lstStyle/>
                    <a:p>
                      <a:endParaRPr lang="es-EC" sz="2000"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EC" sz="2000" b="1" i="0" u="none" strike="noStrike" dirty="0">
                          <a:solidFill>
                            <a:srgbClr val="000000"/>
                          </a:solidFill>
                          <a:effectLst/>
                          <a:latin typeface="Calibri" panose="020F0502020204030204" pitchFamily="34" charset="0"/>
                        </a:rPr>
                        <a:t>255,251.32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C" sz="2000" b="1" i="0" u="none" strike="noStrike" dirty="0">
                        <a:solidFill>
                          <a:srgbClr val="000000"/>
                        </a:solidFill>
                        <a:effectLst/>
                        <a:latin typeface="Calibri" panose="020F0502020204030204" pitchFamily="34" charset="0"/>
                      </a:endParaRPr>
                    </a:p>
                  </a:txBody>
                  <a:tcPr/>
                </a:tc>
                <a:tc>
                  <a:txBody>
                    <a:bodyPr/>
                    <a:lstStyle/>
                    <a:p>
                      <a:pPr algn="r"/>
                      <a:r>
                        <a:rPr lang="es-EC" sz="2000" b="1" i="0" u="none" strike="noStrike" kern="1200" baseline="0" dirty="0">
                          <a:solidFill>
                            <a:schemeClr val="dk1"/>
                          </a:solidFill>
                          <a:latin typeface="+mn-lt"/>
                          <a:ea typeface="+mn-ea"/>
                          <a:cs typeface="+mn-cs"/>
                        </a:rPr>
                        <a:t>28,776.08</a:t>
                      </a:r>
                      <a:endParaRPr lang="es-EC" sz="2000" b="1" dirty="0"/>
                    </a:p>
                  </a:txBody>
                  <a:tcPr/>
                </a:tc>
                <a:tc>
                  <a:txBody>
                    <a:bodyPr/>
                    <a:lstStyle/>
                    <a:p>
                      <a:pPr algn="r"/>
                      <a:r>
                        <a:rPr lang="es-MX" sz="2000" dirty="0"/>
                        <a:t>0</a:t>
                      </a:r>
                      <a:endParaRPr lang="es-EC" sz="2000" dirty="0"/>
                    </a:p>
                  </a:txBody>
                  <a:tcPr/>
                </a:tc>
                <a:tc>
                  <a:txBody>
                    <a:bodyPr/>
                    <a:lstStyle/>
                    <a:p>
                      <a:pPr algn="r"/>
                      <a:r>
                        <a:rPr lang="es-MX" sz="2000" b="1" dirty="0"/>
                        <a:t>28776.08</a:t>
                      </a:r>
                      <a:endParaRPr lang="es-EC" sz="2000" b="1" dirty="0"/>
                    </a:p>
                  </a:txBody>
                  <a:tcPr/>
                </a:tc>
                <a:extLst>
                  <a:ext uri="{0D108BD9-81ED-4DB2-BD59-A6C34878D82A}">
                    <a16:rowId xmlns:a16="http://schemas.microsoft.com/office/drawing/2014/main" val="337511145"/>
                  </a:ext>
                </a:extLst>
              </a:tr>
              <a:tr h="958859">
                <a:tc>
                  <a:txBody>
                    <a:bodyPr/>
                    <a:lstStyle/>
                    <a:p>
                      <a:r>
                        <a:rPr lang="es-EC" sz="2000" b="1" dirty="0">
                          <a:solidFill>
                            <a:schemeClr val="bg1"/>
                          </a:solidFill>
                        </a:rPr>
                        <a:t>Deuda Flotante</a:t>
                      </a:r>
                    </a:p>
                  </a:txBody>
                  <a:tcPr/>
                </a:tc>
                <a:tc>
                  <a:txBody>
                    <a:bodyPr/>
                    <a:lstStyle/>
                    <a:p>
                      <a:endParaRPr lang="es-EC"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C" sz="2000" b="1" i="0" u="none" strike="noStrike" dirty="0">
                        <a:solidFill>
                          <a:srgbClr val="000000"/>
                        </a:solidFill>
                        <a:effectLst/>
                        <a:latin typeface="Calibri" panose="020F0502020204030204" pitchFamily="34" charset="0"/>
                      </a:endParaRPr>
                    </a:p>
                  </a:txBody>
                  <a:tcPr/>
                </a:tc>
                <a:tc>
                  <a:txBody>
                    <a:bodyPr/>
                    <a:lstStyle/>
                    <a:p>
                      <a:pPr algn="r"/>
                      <a:r>
                        <a:rPr lang="es-MX" sz="2000" dirty="0">
                          <a:solidFill>
                            <a:srgbClr val="FF0000"/>
                          </a:solidFill>
                        </a:rPr>
                        <a:t>         </a:t>
                      </a:r>
                      <a:r>
                        <a:rPr lang="es-EC" sz="2000" b="1" i="0" u="none" strike="noStrike" kern="1200" baseline="0" dirty="0">
                          <a:solidFill>
                            <a:schemeClr val="bg1"/>
                          </a:solidFill>
                          <a:latin typeface="+mn-lt"/>
                          <a:ea typeface="+mn-ea"/>
                          <a:cs typeface="+mn-cs"/>
                        </a:rPr>
                        <a:t>37,458.81</a:t>
                      </a:r>
                      <a:endParaRPr lang="es-EC" sz="2000" b="1" dirty="0">
                        <a:solidFill>
                          <a:schemeClr val="bg1"/>
                        </a:solidFill>
                      </a:endParaRPr>
                    </a:p>
                  </a:txBody>
                  <a:tcPr/>
                </a:tc>
                <a:tc>
                  <a:txBody>
                    <a:bodyPr/>
                    <a:lstStyle/>
                    <a:p>
                      <a:pPr algn="r"/>
                      <a:endParaRPr lang="es-EC" sz="2000" b="1" i="0" u="none" strike="noStrike" kern="1200" baseline="0" dirty="0">
                        <a:solidFill>
                          <a:schemeClr val="bg1"/>
                        </a:solidFill>
                        <a:latin typeface="+mn-lt"/>
                        <a:ea typeface="+mn-ea"/>
                        <a:cs typeface="+mn-cs"/>
                      </a:endParaRPr>
                    </a:p>
                    <a:p>
                      <a:pPr algn="r"/>
                      <a:r>
                        <a:rPr lang="es-EC" sz="2000" b="1" i="0" u="none" strike="noStrike" kern="1200" baseline="0" dirty="0">
                          <a:solidFill>
                            <a:schemeClr val="bg1"/>
                          </a:solidFill>
                          <a:latin typeface="+mn-lt"/>
                          <a:ea typeface="+mn-ea"/>
                          <a:cs typeface="+mn-cs"/>
                        </a:rPr>
                        <a:t>37,458.81</a:t>
                      </a:r>
                      <a:endParaRPr lang="es-EC" sz="2000"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s-EC" sz="2000" b="1" i="0" u="none" strike="noStrike" dirty="0">
                        <a:solidFill>
                          <a:srgbClr val="000000"/>
                        </a:solidFill>
                        <a:effectLst/>
                        <a:latin typeface="Calibri" panose="020F050202020403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s-EC" sz="2000" b="1" i="0" u="none" strike="noStrike" dirty="0">
                          <a:solidFill>
                            <a:srgbClr val="000000"/>
                          </a:solidFill>
                          <a:effectLst/>
                          <a:latin typeface="Calibri" panose="020F0502020204030204" pitchFamily="34" charset="0"/>
                        </a:rPr>
                        <a:t>0</a:t>
                      </a:r>
                    </a:p>
                  </a:txBody>
                  <a:tcPr/>
                </a:tc>
                <a:extLst>
                  <a:ext uri="{0D108BD9-81ED-4DB2-BD59-A6C34878D82A}">
                    <a16:rowId xmlns:a16="http://schemas.microsoft.com/office/drawing/2014/main" val="4272612463"/>
                  </a:ext>
                </a:extLst>
              </a:tr>
              <a:tr h="8237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b="1" i="0" u="none" strike="noStrike" dirty="0">
                          <a:solidFill>
                            <a:srgbClr val="000000"/>
                          </a:solidFill>
                          <a:effectLst/>
                          <a:latin typeface="Times New Roman" panose="02020603050405020304" pitchFamily="18" charset="0"/>
                        </a:rPr>
                        <a:t>T</a:t>
                      </a:r>
                      <a:r>
                        <a:rPr lang="es-EC" sz="2000" b="1" i="0" u="none" strike="noStrike" dirty="0">
                          <a:solidFill>
                            <a:srgbClr val="000000"/>
                          </a:solidFill>
                          <a:effectLst/>
                          <a:latin typeface="Times New Roman" panose="02020603050405020304" pitchFamily="18" charset="0"/>
                        </a:rPr>
                        <a:t>OTALES</a:t>
                      </a:r>
                    </a:p>
                  </a:txBody>
                  <a:tcPr/>
                </a:tc>
                <a:tc>
                  <a:txBody>
                    <a:bodyPr/>
                    <a:lstStyle/>
                    <a:p>
                      <a:endParaRPr lang="es-EC" sz="2000"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EC" sz="2400" b="1" i="0" u="none" strike="noStrike" dirty="0">
                          <a:solidFill>
                            <a:srgbClr val="000000"/>
                          </a:solidFill>
                          <a:effectLst/>
                          <a:latin typeface="Calibri" panose="020F0502020204030204" pitchFamily="34" charset="0"/>
                        </a:rPr>
                        <a:t>355,265.97</a:t>
                      </a:r>
                    </a:p>
                  </a:txBody>
                  <a:tcPr/>
                </a:tc>
                <a:tc>
                  <a:txBody>
                    <a:bodyPr/>
                    <a:lstStyle/>
                    <a:p>
                      <a:pPr algn="r"/>
                      <a:r>
                        <a:rPr lang="es-EC" sz="2400" b="1" dirty="0"/>
                        <a:t>357,447.41</a:t>
                      </a:r>
                    </a:p>
                  </a:txBody>
                  <a:tcPr/>
                </a:tc>
                <a:tc>
                  <a:txBody>
                    <a:bodyPr/>
                    <a:lstStyle/>
                    <a:p>
                      <a:pPr algn="r"/>
                      <a:r>
                        <a:rPr lang="es-EC" sz="2400" b="1" dirty="0"/>
                        <a:t>291,035.53</a:t>
                      </a:r>
                    </a:p>
                  </a:txBody>
                  <a:tcPr/>
                </a:tc>
                <a:tc>
                  <a:txBody>
                    <a:bodyPr/>
                    <a:lstStyle/>
                    <a:p>
                      <a:pPr algn="r"/>
                      <a:r>
                        <a:rPr lang="es-MX" sz="2400" b="1" dirty="0"/>
                        <a:t>66411.88</a:t>
                      </a:r>
                      <a:endParaRPr lang="es-EC" sz="2400" b="1" dirty="0"/>
                    </a:p>
                  </a:txBody>
                  <a:tcPr/>
                </a:tc>
                <a:extLst>
                  <a:ext uri="{0D108BD9-81ED-4DB2-BD59-A6C34878D82A}">
                    <a16:rowId xmlns:a16="http://schemas.microsoft.com/office/drawing/2014/main" val="3685575344"/>
                  </a:ext>
                </a:extLst>
              </a:tr>
            </a:tbl>
          </a:graphicData>
        </a:graphic>
      </p:graphicFrame>
    </p:spTree>
    <p:extLst>
      <p:ext uri="{BB962C8B-B14F-4D97-AF65-F5344CB8AC3E}">
        <p14:creationId xmlns:p14="http://schemas.microsoft.com/office/powerpoint/2010/main" val="4164660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2">
            <a:extLst>
              <a:ext uri="{FF2B5EF4-FFF2-40B4-BE49-F238E27FC236}">
                <a16:creationId xmlns:a16="http://schemas.microsoft.com/office/drawing/2014/main" id="{EB76E2EF-147B-47DD-B1E6-AC7DD2A9682E}"/>
              </a:ext>
            </a:extLst>
          </p:cNvPr>
          <p:cNvGraphicFramePr>
            <a:graphicFrameLocks noGrp="1"/>
          </p:cNvGraphicFramePr>
          <p:nvPr>
            <p:extLst>
              <p:ext uri="{D42A27DB-BD31-4B8C-83A1-F6EECF244321}">
                <p14:modId xmlns:p14="http://schemas.microsoft.com/office/powerpoint/2010/main" val="4193412835"/>
              </p:ext>
            </p:extLst>
          </p:nvPr>
        </p:nvGraphicFramePr>
        <p:xfrm>
          <a:off x="327259" y="750418"/>
          <a:ext cx="11864742" cy="5964025"/>
        </p:xfrm>
        <a:graphic>
          <a:graphicData uri="http://schemas.openxmlformats.org/drawingml/2006/table">
            <a:tbl>
              <a:tblPr firstRow="1" bandRow="1">
                <a:tableStyleId>{5C22544A-7EE6-4342-B048-85BDC9FD1C3A}</a:tableStyleId>
              </a:tblPr>
              <a:tblGrid>
                <a:gridCol w="3689777">
                  <a:extLst>
                    <a:ext uri="{9D8B030D-6E8A-4147-A177-3AD203B41FA5}">
                      <a16:colId xmlns:a16="http://schemas.microsoft.com/office/drawing/2014/main" val="2277294731"/>
                    </a:ext>
                  </a:extLst>
                </a:gridCol>
                <a:gridCol w="279253">
                  <a:extLst>
                    <a:ext uri="{9D8B030D-6E8A-4147-A177-3AD203B41FA5}">
                      <a16:colId xmlns:a16="http://schemas.microsoft.com/office/drawing/2014/main" val="3135856813"/>
                    </a:ext>
                  </a:extLst>
                </a:gridCol>
                <a:gridCol w="1973928">
                  <a:extLst>
                    <a:ext uri="{9D8B030D-6E8A-4147-A177-3AD203B41FA5}">
                      <a16:colId xmlns:a16="http://schemas.microsoft.com/office/drawing/2014/main" val="4259191436"/>
                    </a:ext>
                  </a:extLst>
                </a:gridCol>
                <a:gridCol w="1973928">
                  <a:extLst>
                    <a:ext uri="{9D8B030D-6E8A-4147-A177-3AD203B41FA5}">
                      <a16:colId xmlns:a16="http://schemas.microsoft.com/office/drawing/2014/main" val="4241562385"/>
                    </a:ext>
                  </a:extLst>
                </a:gridCol>
                <a:gridCol w="1973928">
                  <a:extLst>
                    <a:ext uri="{9D8B030D-6E8A-4147-A177-3AD203B41FA5}">
                      <a16:colId xmlns:a16="http://schemas.microsoft.com/office/drawing/2014/main" val="811837718"/>
                    </a:ext>
                  </a:extLst>
                </a:gridCol>
                <a:gridCol w="1973928">
                  <a:extLst>
                    <a:ext uri="{9D8B030D-6E8A-4147-A177-3AD203B41FA5}">
                      <a16:colId xmlns:a16="http://schemas.microsoft.com/office/drawing/2014/main" val="2003345959"/>
                    </a:ext>
                  </a:extLst>
                </a:gridCol>
              </a:tblGrid>
              <a:tr h="684835">
                <a:tc>
                  <a:txBody>
                    <a:bodyPr/>
                    <a:lstStyle/>
                    <a:p>
                      <a:pPr algn="l" fontAlgn="b"/>
                      <a:endParaRPr lang="es-EC" sz="20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endParaRPr lang="es-EC" sz="2000" b="1" dirty="0">
                        <a:latin typeface="Times New Roman" panose="02020603050405020304" pitchFamily="18" charset="0"/>
                        <a:cs typeface="Times New Roman" panose="02020603050405020304" pitchFamily="18" charset="0"/>
                      </a:endParaRPr>
                    </a:p>
                  </a:txBody>
                  <a:tcPr/>
                </a:tc>
                <a:tc>
                  <a:txBody>
                    <a:bodyPr/>
                    <a:lstStyle/>
                    <a:p>
                      <a:endParaRPr lang="es-EC" sz="2000" b="1" dirty="0">
                        <a:latin typeface="Times New Roman" panose="02020603050405020304" pitchFamily="18" charset="0"/>
                        <a:cs typeface="Times New Roman" panose="02020603050405020304" pitchFamily="18" charset="0"/>
                      </a:endParaRPr>
                    </a:p>
                  </a:txBody>
                  <a:tcPr/>
                </a:tc>
                <a:tc>
                  <a:txBody>
                    <a:bodyPr/>
                    <a:lstStyle/>
                    <a:p>
                      <a:endParaRPr lang="es-EC" sz="2000" b="1" dirty="0">
                        <a:latin typeface="Times New Roman" panose="02020603050405020304" pitchFamily="18" charset="0"/>
                        <a:cs typeface="Times New Roman" panose="02020603050405020304" pitchFamily="18" charset="0"/>
                      </a:endParaRPr>
                    </a:p>
                  </a:txBody>
                  <a:tcPr/>
                </a:tc>
                <a:tc>
                  <a:txBody>
                    <a:bodyPr/>
                    <a:lstStyle/>
                    <a:p>
                      <a:pPr algn="ctr" fontAlgn="b"/>
                      <a:endParaRPr lang="es-EC"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endParaRPr lang="es-EC" sz="2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32334802"/>
                  </a:ext>
                </a:extLst>
              </a:tr>
              <a:tr h="825842">
                <a:tc>
                  <a:txBody>
                    <a:bodyPr/>
                    <a:lstStyle/>
                    <a:p>
                      <a:pPr algn="l" fontAlgn="b"/>
                      <a:r>
                        <a:rPr lang="es-MX" sz="2000" b="1" i="0" u="none" strike="noStrike" kern="1200" baseline="0" dirty="0">
                          <a:solidFill>
                            <a:schemeClr val="bg1"/>
                          </a:solidFill>
                          <a:latin typeface="Times New Roman" panose="02020603050405020304" pitchFamily="18" charset="0"/>
                          <a:ea typeface="+mn-ea"/>
                          <a:cs typeface="Times New Roman" panose="02020603050405020304" pitchFamily="18" charset="0"/>
                        </a:rPr>
                        <a:t>ATENCION SECTOR VULNERABLE Y CULTURAL</a:t>
                      </a:r>
                      <a:endParaRPr lang="es-EC" sz="20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r>
                        <a:rPr lang="es-MX" sz="2000" b="1" dirty="0">
                          <a:latin typeface="Times New Roman" panose="02020603050405020304" pitchFamily="18" charset="0"/>
                          <a:cs typeface="Times New Roman" panose="02020603050405020304" pitchFamily="18" charset="0"/>
                        </a:rPr>
                        <a:t>1</a:t>
                      </a:r>
                      <a:endParaRPr lang="es-EC" sz="2000" b="1" dirty="0">
                        <a:latin typeface="Times New Roman" panose="02020603050405020304" pitchFamily="18" charset="0"/>
                        <a:cs typeface="Times New Roman" panose="02020603050405020304" pitchFamily="18" charset="0"/>
                      </a:endParaRPr>
                    </a:p>
                  </a:txBody>
                  <a:tcPr/>
                </a:tc>
                <a:tc>
                  <a:txBody>
                    <a:bodyPr/>
                    <a:lstStyle/>
                    <a:p>
                      <a:endParaRPr lang="es-EC" sz="2000" b="1" dirty="0">
                        <a:latin typeface="Times New Roman" panose="02020603050405020304" pitchFamily="18" charset="0"/>
                        <a:cs typeface="Times New Roman" panose="02020603050405020304" pitchFamily="18" charset="0"/>
                      </a:endParaRPr>
                    </a:p>
                  </a:txBody>
                  <a:tcPr/>
                </a:tc>
                <a:tc>
                  <a:txBody>
                    <a:bodyPr/>
                    <a:lstStyle/>
                    <a:p>
                      <a:endParaRPr lang="es-EC" sz="2000" b="1" dirty="0">
                        <a:latin typeface="Times New Roman" panose="02020603050405020304" pitchFamily="18" charset="0"/>
                        <a:cs typeface="Times New Roman" panose="02020603050405020304" pitchFamily="18" charset="0"/>
                      </a:endParaRPr>
                    </a:p>
                  </a:txBody>
                  <a:tcPr/>
                </a:tc>
                <a:tc>
                  <a:txBody>
                    <a:bodyPr/>
                    <a:lstStyle/>
                    <a:p>
                      <a:pPr algn="ctr" fontAlgn="b"/>
                      <a:r>
                        <a:rPr lang="es-EC" sz="2000" b="1" i="0" u="none" strike="noStrike" dirty="0">
                          <a:solidFill>
                            <a:srgbClr val="000000"/>
                          </a:solidFill>
                          <a:effectLst/>
                          <a:latin typeface="Times New Roman" panose="02020603050405020304" pitchFamily="18" charset="0"/>
                          <a:cs typeface="Times New Roman" panose="02020603050405020304" pitchFamily="18" charset="0"/>
                        </a:rPr>
                        <a:t>5144.49</a:t>
                      </a:r>
                    </a:p>
                  </a:txBody>
                  <a:tcPr marL="9525" marR="9525" marT="9525" marB="0" anchor="b"/>
                </a:tc>
                <a:tc>
                  <a:txBody>
                    <a:bodyPr/>
                    <a:lstStyle/>
                    <a:p>
                      <a:endParaRPr lang="es-EC" sz="2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09712097"/>
                  </a:ext>
                </a:extLst>
              </a:tr>
              <a:tr h="684835">
                <a:tc>
                  <a:txBody>
                    <a:bodyPr/>
                    <a:lstStyle/>
                    <a:p>
                      <a:pPr algn="l" fontAlgn="b"/>
                      <a:r>
                        <a:rPr lang="es-EC" sz="2000" b="1" i="0" u="none" strike="noStrike" kern="1200" baseline="0" dirty="0">
                          <a:solidFill>
                            <a:schemeClr val="dk1"/>
                          </a:solidFill>
                          <a:latin typeface="Times New Roman" panose="02020603050405020304" pitchFamily="18" charset="0"/>
                          <a:ea typeface="+mn-ea"/>
                          <a:cs typeface="Times New Roman" panose="02020603050405020304" pitchFamily="18" charset="0"/>
                        </a:rPr>
                        <a:t>PROYECTO EQUIDAD</a:t>
                      </a:r>
                      <a:endParaRPr lang="es-E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r>
                        <a:rPr lang="es-MX" sz="2000" b="1" dirty="0">
                          <a:latin typeface="Times New Roman" panose="02020603050405020304" pitchFamily="18" charset="0"/>
                          <a:cs typeface="Times New Roman" panose="02020603050405020304" pitchFamily="18" charset="0"/>
                        </a:rPr>
                        <a:t>2</a:t>
                      </a:r>
                      <a:endParaRPr lang="es-EC" sz="2000" b="1" dirty="0">
                        <a:latin typeface="Times New Roman" panose="02020603050405020304" pitchFamily="18" charset="0"/>
                        <a:cs typeface="Times New Roman" panose="02020603050405020304" pitchFamily="18" charset="0"/>
                      </a:endParaRPr>
                    </a:p>
                  </a:txBody>
                  <a:tcPr/>
                </a:tc>
                <a:tc>
                  <a:txBody>
                    <a:bodyPr/>
                    <a:lstStyle/>
                    <a:p>
                      <a:endParaRPr lang="es-EC" sz="2000" b="1" dirty="0">
                        <a:latin typeface="Times New Roman" panose="02020603050405020304" pitchFamily="18" charset="0"/>
                        <a:cs typeface="Times New Roman" panose="02020603050405020304" pitchFamily="18" charset="0"/>
                      </a:endParaRPr>
                    </a:p>
                  </a:txBody>
                  <a:tcPr/>
                </a:tc>
                <a:tc>
                  <a:txBody>
                    <a:bodyPr/>
                    <a:lstStyle/>
                    <a:p>
                      <a:endParaRPr lang="es-EC" sz="2000" b="1" dirty="0">
                        <a:latin typeface="Times New Roman" panose="02020603050405020304" pitchFamily="18" charset="0"/>
                        <a:cs typeface="Times New Roman" panose="02020603050405020304" pitchFamily="18" charset="0"/>
                      </a:endParaRPr>
                    </a:p>
                  </a:txBody>
                  <a:tcPr/>
                </a:tc>
                <a:tc>
                  <a:txBody>
                    <a:bodyPr/>
                    <a:lstStyle/>
                    <a:p>
                      <a:pPr algn="ctr" fontAlgn="b"/>
                      <a:r>
                        <a:rPr lang="es-EC" sz="2000" b="1" i="0" u="none" strike="noStrike" dirty="0">
                          <a:solidFill>
                            <a:srgbClr val="000000"/>
                          </a:solidFill>
                          <a:effectLst/>
                          <a:latin typeface="Times New Roman" panose="02020603050405020304" pitchFamily="18" charset="0"/>
                          <a:cs typeface="Times New Roman" panose="02020603050405020304" pitchFamily="18" charset="0"/>
                        </a:rPr>
                        <a:t>4340.35</a:t>
                      </a:r>
                    </a:p>
                  </a:txBody>
                  <a:tcPr marL="9525" marR="9525" marT="9525" marB="0" anchor="b"/>
                </a:tc>
                <a:tc>
                  <a:txBody>
                    <a:bodyPr/>
                    <a:lstStyle/>
                    <a:p>
                      <a:endParaRPr lang="es-EC" sz="2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4723208"/>
                  </a:ext>
                </a:extLst>
              </a:tr>
              <a:tr h="790083">
                <a:tc>
                  <a:txBody>
                    <a:bodyPr/>
                    <a:lstStyle/>
                    <a:p>
                      <a:pPr algn="l" fontAlgn="b"/>
                      <a:r>
                        <a:rPr lang="es-EC" sz="2000" b="1" i="0" u="none" strike="noStrike" dirty="0">
                          <a:solidFill>
                            <a:srgbClr val="000000"/>
                          </a:solidFill>
                          <a:effectLst/>
                          <a:latin typeface="Times New Roman" panose="02020603050405020304" pitchFamily="18" charset="0"/>
                          <a:cs typeface="Times New Roman" panose="02020603050405020304" pitchFamily="18" charset="0"/>
                        </a:rPr>
                        <a:t>PROYECTO MIES</a:t>
                      </a:r>
                    </a:p>
                  </a:txBody>
                  <a:tcPr marL="9525" marR="9525" marT="9525" marB="0" anchor="b"/>
                </a:tc>
                <a:tc>
                  <a:txBody>
                    <a:bodyPr/>
                    <a:lstStyle/>
                    <a:p>
                      <a:r>
                        <a:rPr lang="es-MX" sz="2000" b="1" dirty="0">
                          <a:latin typeface="Times New Roman" panose="02020603050405020304" pitchFamily="18" charset="0"/>
                          <a:cs typeface="Times New Roman" panose="02020603050405020304" pitchFamily="18" charset="0"/>
                        </a:rPr>
                        <a:t>3</a:t>
                      </a:r>
                      <a:endParaRPr lang="es-EC" sz="2000" b="1" dirty="0">
                        <a:latin typeface="Times New Roman" panose="02020603050405020304" pitchFamily="18" charset="0"/>
                        <a:cs typeface="Times New Roman" panose="02020603050405020304" pitchFamily="18" charset="0"/>
                      </a:endParaRPr>
                    </a:p>
                  </a:txBody>
                  <a:tcPr/>
                </a:tc>
                <a:tc>
                  <a:txBody>
                    <a:bodyPr/>
                    <a:lstStyle/>
                    <a:p>
                      <a:endParaRPr lang="es-EC" sz="2000" b="1" dirty="0">
                        <a:latin typeface="Times New Roman" panose="02020603050405020304" pitchFamily="18" charset="0"/>
                        <a:cs typeface="Times New Roman" panose="02020603050405020304" pitchFamily="18" charset="0"/>
                      </a:endParaRPr>
                    </a:p>
                  </a:txBody>
                  <a:tcPr/>
                </a:tc>
                <a:tc>
                  <a:txBody>
                    <a:bodyPr/>
                    <a:lstStyle/>
                    <a:p>
                      <a:endParaRPr lang="es-EC" sz="2000" b="1" dirty="0">
                        <a:latin typeface="Times New Roman" panose="02020603050405020304" pitchFamily="18" charset="0"/>
                        <a:cs typeface="Times New Roman" panose="02020603050405020304" pitchFamily="18" charset="0"/>
                      </a:endParaRPr>
                    </a:p>
                  </a:txBody>
                  <a:tcPr/>
                </a:tc>
                <a:tc>
                  <a:txBody>
                    <a:bodyPr/>
                    <a:lstStyle/>
                    <a:p>
                      <a:pPr algn="ctr" fontAlgn="b"/>
                      <a:r>
                        <a:rPr lang="es-EC" sz="2000" b="1" i="0" u="none" strike="noStrike" dirty="0">
                          <a:solidFill>
                            <a:srgbClr val="000000"/>
                          </a:solidFill>
                          <a:effectLst/>
                          <a:latin typeface="Times New Roman" panose="02020603050405020304" pitchFamily="18" charset="0"/>
                          <a:cs typeface="Times New Roman" panose="02020603050405020304" pitchFamily="18" charset="0"/>
                        </a:rPr>
                        <a:t>38973.52</a:t>
                      </a:r>
                    </a:p>
                  </a:txBody>
                  <a:tcPr marL="9525" marR="9525" marT="9525" marB="0" anchor="b"/>
                </a:tc>
                <a:tc>
                  <a:txBody>
                    <a:bodyPr/>
                    <a:lstStyle/>
                    <a:p>
                      <a:endParaRPr lang="es-EC" sz="2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597397766"/>
                  </a:ext>
                </a:extLst>
              </a:tr>
              <a:tr h="889413">
                <a:tc>
                  <a:txBody>
                    <a:bodyPr/>
                    <a:lstStyle/>
                    <a:p>
                      <a:pPr algn="l" fontAlgn="b"/>
                      <a:r>
                        <a:rPr lang="es-ES" sz="2000" b="1" i="0" u="none" strike="noStrike" dirty="0">
                          <a:solidFill>
                            <a:srgbClr val="000000"/>
                          </a:solidFill>
                          <a:effectLst/>
                          <a:latin typeface="Times New Roman" panose="02020603050405020304" pitchFamily="18" charset="0"/>
                          <a:cs typeface="Times New Roman" panose="02020603050405020304" pitchFamily="18" charset="0"/>
                        </a:rPr>
                        <a:t>MANTENIMIENTO ESPACIOS PUBLICOS E INFRAESTRUCTURA</a:t>
                      </a:r>
                    </a:p>
                  </a:txBody>
                  <a:tcPr marL="9525" marR="9525" marT="9525" marB="0" anchor="b"/>
                </a:tc>
                <a:tc>
                  <a:txBody>
                    <a:bodyPr/>
                    <a:lstStyle/>
                    <a:p>
                      <a:r>
                        <a:rPr lang="es-MX" sz="2000" b="1" dirty="0">
                          <a:latin typeface="Times New Roman" panose="02020603050405020304" pitchFamily="18" charset="0"/>
                          <a:cs typeface="Times New Roman" panose="02020603050405020304" pitchFamily="18" charset="0"/>
                        </a:rPr>
                        <a:t>4</a:t>
                      </a:r>
                      <a:endParaRPr lang="es-EC" sz="2000" b="1" dirty="0">
                        <a:latin typeface="Times New Roman" panose="02020603050405020304" pitchFamily="18" charset="0"/>
                        <a:cs typeface="Times New Roman" panose="02020603050405020304" pitchFamily="18" charset="0"/>
                      </a:endParaRPr>
                    </a:p>
                  </a:txBody>
                  <a:tcPr/>
                </a:tc>
                <a:tc>
                  <a:txBody>
                    <a:bodyPr/>
                    <a:lstStyle/>
                    <a:p>
                      <a:endParaRPr lang="es-EC" sz="2000" b="1" dirty="0">
                        <a:latin typeface="Times New Roman" panose="02020603050405020304" pitchFamily="18" charset="0"/>
                        <a:cs typeface="Times New Roman" panose="02020603050405020304" pitchFamily="18" charset="0"/>
                      </a:endParaRPr>
                    </a:p>
                  </a:txBody>
                  <a:tcPr/>
                </a:tc>
                <a:tc>
                  <a:txBody>
                    <a:bodyPr/>
                    <a:lstStyle/>
                    <a:p>
                      <a:pPr algn="ctr" fontAlgn="b"/>
                      <a:endParaRPr lang="es-EC"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a:tc>
                <a:tc>
                  <a:txBody>
                    <a:bodyPr/>
                    <a:lstStyle/>
                    <a:p>
                      <a:pPr algn="ctr" fontAlgn="b"/>
                      <a:r>
                        <a:rPr lang="es-EC" sz="2000" b="1" i="0" u="none" strike="noStrike" kern="1200" baseline="0" dirty="0">
                          <a:solidFill>
                            <a:schemeClr val="dk1"/>
                          </a:solidFill>
                          <a:latin typeface="Times New Roman" panose="02020603050405020304" pitchFamily="18" charset="0"/>
                          <a:ea typeface="+mn-ea"/>
                          <a:cs typeface="Times New Roman" panose="02020603050405020304" pitchFamily="18" charset="0"/>
                        </a:rPr>
                        <a:t>78,823.73</a:t>
                      </a:r>
                      <a:endParaRPr lang="es-EC"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endParaRPr lang="es-EC" sz="2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27767750"/>
                  </a:ext>
                </a:extLst>
              </a:tr>
              <a:tr h="684835">
                <a:tc>
                  <a:txBody>
                    <a:bodyPr/>
                    <a:lstStyle/>
                    <a:p>
                      <a:pPr algn="l" fontAlgn="b"/>
                      <a:r>
                        <a:rPr lang="es-EC" sz="2000" b="1" i="0" u="none" strike="noStrike" kern="1200" baseline="0" dirty="0">
                          <a:solidFill>
                            <a:schemeClr val="dk1"/>
                          </a:solidFill>
                          <a:latin typeface="Times New Roman" panose="02020603050405020304" pitchFamily="18" charset="0"/>
                          <a:ea typeface="+mn-ea"/>
                          <a:cs typeface="Times New Roman" panose="02020603050405020304" pitchFamily="18" charset="0"/>
                        </a:rPr>
                        <a:t>MANTENIMIENTO VIAS DE LA PARROQUIA</a:t>
                      </a:r>
                      <a:endParaRPr lang="es-EC"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r>
                        <a:rPr lang="es-MX" sz="2000" b="1" dirty="0">
                          <a:latin typeface="Times New Roman" panose="02020603050405020304" pitchFamily="18" charset="0"/>
                          <a:cs typeface="Times New Roman" panose="02020603050405020304" pitchFamily="18" charset="0"/>
                        </a:rPr>
                        <a:t>5</a:t>
                      </a:r>
                      <a:endParaRPr lang="es-EC" sz="2000" b="1" dirty="0">
                        <a:latin typeface="Times New Roman" panose="02020603050405020304" pitchFamily="18" charset="0"/>
                        <a:cs typeface="Times New Roman" panose="02020603050405020304" pitchFamily="18" charset="0"/>
                      </a:endParaRPr>
                    </a:p>
                  </a:txBody>
                  <a:tcPr/>
                </a:tc>
                <a:tc>
                  <a:txBody>
                    <a:bodyPr/>
                    <a:lstStyle/>
                    <a:p>
                      <a:endParaRPr lang="es-EC" sz="2000" b="1" dirty="0">
                        <a:latin typeface="Times New Roman" panose="02020603050405020304" pitchFamily="18" charset="0"/>
                        <a:cs typeface="Times New Roman" panose="02020603050405020304" pitchFamily="18" charset="0"/>
                      </a:endParaRPr>
                    </a:p>
                  </a:txBody>
                  <a:tcPr/>
                </a:tc>
                <a:tc>
                  <a:txBody>
                    <a:bodyPr/>
                    <a:lstStyle/>
                    <a:p>
                      <a:endParaRPr lang="es-EC" sz="2000" b="1" dirty="0">
                        <a:latin typeface="Times New Roman" panose="02020603050405020304" pitchFamily="18" charset="0"/>
                        <a:cs typeface="Times New Roman" panose="02020603050405020304" pitchFamily="18" charset="0"/>
                      </a:endParaRPr>
                    </a:p>
                  </a:txBody>
                  <a:tcPr/>
                </a:tc>
                <a:tc>
                  <a:txBody>
                    <a:bodyPr/>
                    <a:lstStyle/>
                    <a:p>
                      <a:pPr algn="ctr" fontAlgn="b"/>
                      <a:r>
                        <a:rPr lang="es-EC" sz="2000" b="1" i="0" u="none" strike="noStrike" kern="1200" baseline="0" dirty="0">
                          <a:solidFill>
                            <a:schemeClr val="dk1"/>
                          </a:solidFill>
                          <a:latin typeface="Times New Roman" panose="02020603050405020304" pitchFamily="18" charset="0"/>
                          <a:ea typeface="+mn-ea"/>
                          <a:cs typeface="Times New Roman" panose="02020603050405020304" pitchFamily="18" charset="0"/>
                        </a:rPr>
                        <a:t>107,636.64</a:t>
                      </a:r>
                      <a:endParaRPr lang="es-EC"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endParaRPr lang="es-EC" sz="2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97951901"/>
                  </a:ext>
                </a:extLst>
              </a:tr>
              <a:tr h="684835">
                <a:tc>
                  <a:txBody>
                    <a:bodyPr/>
                    <a:lstStyle/>
                    <a:p>
                      <a:pPr algn="l" fontAlgn="b"/>
                      <a:endParaRPr lang="es-ES" sz="2000" b="1" i="0" u="none" strike="noStrike" dirty="0">
                        <a:solidFill>
                          <a:srgbClr val="000000"/>
                        </a:solidFill>
                        <a:effectLst/>
                        <a:latin typeface="Times New Roman" panose="02020603050405020304" pitchFamily="18" charset="0"/>
                        <a:cs typeface="Times New Roman" panose="02020603050405020304" pitchFamily="18" charset="0"/>
                      </a:endParaRPr>
                    </a:p>
                    <a:p>
                      <a:pPr algn="l" fontAlgn="b"/>
                      <a:endParaRPr lang="es-E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endParaRPr lang="es-EC" sz="2000" b="1">
                        <a:latin typeface="Times New Roman" panose="02020603050405020304" pitchFamily="18" charset="0"/>
                        <a:cs typeface="Times New Roman" panose="02020603050405020304" pitchFamily="18" charset="0"/>
                      </a:endParaRPr>
                    </a:p>
                  </a:txBody>
                  <a:tcPr/>
                </a:tc>
                <a:tc>
                  <a:txBody>
                    <a:bodyPr/>
                    <a:lstStyle/>
                    <a:p>
                      <a:endParaRPr lang="es-EC" sz="2000" b="1" dirty="0">
                        <a:latin typeface="Times New Roman" panose="02020603050405020304" pitchFamily="18" charset="0"/>
                        <a:cs typeface="Times New Roman" panose="02020603050405020304" pitchFamily="18" charset="0"/>
                      </a:endParaRPr>
                    </a:p>
                  </a:txBody>
                  <a:tcPr/>
                </a:tc>
                <a:tc>
                  <a:txBody>
                    <a:bodyPr/>
                    <a:lstStyle/>
                    <a:p>
                      <a:endParaRPr lang="es-EC" sz="2000" b="1" dirty="0">
                        <a:latin typeface="Times New Roman" panose="02020603050405020304" pitchFamily="18" charset="0"/>
                        <a:cs typeface="Times New Roman" panose="02020603050405020304" pitchFamily="18" charset="0"/>
                      </a:endParaRPr>
                    </a:p>
                  </a:txBody>
                  <a:tcPr/>
                </a:tc>
                <a:tc>
                  <a:txBody>
                    <a:bodyPr/>
                    <a:lstStyle/>
                    <a:p>
                      <a:pPr algn="ctr" fontAlgn="b"/>
                      <a:endParaRPr lang="es-EC"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endParaRPr lang="es-EC" sz="2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40007577"/>
                  </a:ext>
                </a:extLst>
              </a:tr>
              <a:tr h="684835">
                <a:tc>
                  <a:txBody>
                    <a:bodyPr/>
                    <a:lstStyle/>
                    <a:p>
                      <a:pPr algn="l" fontAlgn="b"/>
                      <a:r>
                        <a:rPr lang="es-MX" sz="2000" b="1" i="0" u="none" strike="noStrike" dirty="0">
                          <a:solidFill>
                            <a:srgbClr val="000000"/>
                          </a:solidFill>
                          <a:effectLst/>
                          <a:latin typeface="Times New Roman" panose="02020603050405020304" pitchFamily="18" charset="0"/>
                          <a:cs typeface="Times New Roman" panose="02020603050405020304" pitchFamily="18" charset="0"/>
                        </a:rPr>
                        <a:t>TOTAL</a:t>
                      </a:r>
                      <a:endParaRPr lang="es-EC"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endParaRPr lang="es-EC" sz="2000" b="1">
                        <a:latin typeface="Times New Roman" panose="02020603050405020304" pitchFamily="18" charset="0"/>
                        <a:cs typeface="Times New Roman" panose="02020603050405020304" pitchFamily="18" charset="0"/>
                      </a:endParaRPr>
                    </a:p>
                  </a:txBody>
                  <a:tcPr/>
                </a:tc>
                <a:tc>
                  <a:txBody>
                    <a:bodyPr/>
                    <a:lstStyle/>
                    <a:p>
                      <a:endParaRPr lang="es-EC" sz="2000" b="1" dirty="0">
                        <a:latin typeface="Times New Roman" panose="02020603050405020304" pitchFamily="18" charset="0"/>
                        <a:cs typeface="Times New Roman" panose="02020603050405020304" pitchFamily="18" charset="0"/>
                      </a:endParaRPr>
                    </a:p>
                  </a:txBody>
                  <a:tcPr/>
                </a:tc>
                <a:tc>
                  <a:txBody>
                    <a:bodyPr/>
                    <a:lstStyle/>
                    <a:p>
                      <a:endParaRPr lang="es-EC" sz="2000" b="1">
                        <a:latin typeface="Times New Roman" panose="02020603050405020304" pitchFamily="18" charset="0"/>
                        <a:cs typeface="Times New Roman" panose="02020603050405020304" pitchFamily="18" charset="0"/>
                      </a:endParaRPr>
                    </a:p>
                  </a:txBody>
                  <a:tcPr/>
                </a:tc>
                <a:tc>
                  <a:txBody>
                    <a:bodyPr/>
                    <a:lstStyle/>
                    <a:p>
                      <a:pPr algn="ctr" fontAlgn="b"/>
                      <a:endParaRPr lang="es-EC"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s-EC" sz="2000" b="1" i="0" u="none" strike="noStrike" dirty="0">
                          <a:solidFill>
                            <a:srgbClr val="000000"/>
                          </a:solidFill>
                          <a:effectLst/>
                          <a:latin typeface="Times New Roman" panose="02020603050405020304" pitchFamily="18" charset="0"/>
                          <a:cs typeface="Times New Roman" panose="02020603050405020304" pitchFamily="18" charset="0"/>
                        </a:rPr>
                        <a:t>234918.73</a:t>
                      </a:r>
                    </a:p>
                  </a:txBody>
                  <a:tcPr marL="9525" marR="9525" marT="9525" marB="0" anchor="b"/>
                </a:tc>
                <a:extLst>
                  <a:ext uri="{0D108BD9-81ED-4DB2-BD59-A6C34878D82A}">
                    <a16:rowId xmlns:a16="http://schemas.microsoft.com/office/drawing/2014/main" val="1216399416"/>
                  </a:ext>
                </a:extLst>
              </a:tr>
            </a:tbl>
          </a:graphicData>
        </a:graphic>
      </p:graphicFrame>
    </p:spTree>
    <p:extLst>
      <p:ext uri="{BB962C8B-B14F-4D97-AF65-F5344CB8AC3E}">
        <p14:creationId xmlns:p14="http://schemas.microsoft.com/office/powerpoint/2010/main" val="373781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E6B61D-C78C-47EA-8F55-74AD97BB50C6}"/>
              </a:ext>
            </a:extLst>
          </p:cNvPr>
          <p:cNvSpPr>
            <a:spLocks noGrp="1"/>
          </p:cNvSpPr>
          <p:nvPr>
            <p:ph type="title"/>
          </p:nvPr>
        </p:nvSpPr>
        <p:spPr/>
        <p:txBody>
          <a:bodyPr/>
          <a:lstStyle/>
          <a:p>
            <a:r>
              <a:rPr lang="es-MX" dirty="0"/>
              <a:t>Acuerdos resoluciones</a:t>
            </a:r>
            <a:endParaRPr lang="es-EC" dirty="0"/>
          </a:p>
        </p:txBody>
      </p:sp>
      <p:sp>
        <p:nvSpPr>
          <p:cNvPr id="3" name="Marcador de contenido 2">
            <a:extLst>
              <a:ext uri="{FF2B5EF4-FFF2-40B4-BE49-F238E27FC236}">
                <a16:creationId xmlns:a16="http://schemas.microsoft.com/office/drawing/2014/main" id="{38E30B07-A578-4BEC-A64F-ADDD4DC0749B}"/>
              </a:ext>
            </a:extLst>
          </p:cNvPr>
          <p:cNvSpPr>
            <a:spLocks noGrp="1"/>
          </p:cNvSpPr>
          <p:nvPr>
            <p:ph idx="1"/>
          </p:nvPr>
        </p:nvSpPr>
        <p:spPr/>
        <p:txBody>
          <a:bodyPr>
            <a:normAutofit fontScale="85000" lnSpcReduction="20000"/>
          </a:bodyPr>
          <a:lstStyle/>
          <a:p>
            <a:r>
              <a:rPr lang="es-MX" dirty="0"/>
              <a:t>Mantenimiento vial rutinario de las vías de la parroquia Carmen de </a:t>
            </a:r>
            <a:r>
              <a:rPr lang="es-MX" dirty="0" err="1"/>
              <a:t>Pijilí</a:t>
            </a:r>
            <a:r>
              <a:rPr lang="es-MX" dirty="0"/>
              <a:t> Prefectura Gad Municipal Gad Parroquial</a:t>
            </a:r>
          </a:p>
          <a:p>
            <a:r>
              <a:rPr lang="es-MX" dirty="0" err="1"/>
              <a:t>Regeneracion</a:t>
            </a:r>
            <a:r>
              <a:rPr lang="es-MX" dirty="0"/>
              <a:t> urbana 1 etapa Gad Parroquial Gad Municipal</a:t>
            </a:r>
          </a:p>
          <a:p>
            <a:r>
              <a:rPr lang="es-EC" dirty="0"/>
              <a:t>Mantenimiento de la  vial  PIJILI – MILAGROS </a:t>
            </a:r>
            <a:br>
              <a:rPr lang="es-EC" dirty="0"/>
            </a:br>
            <a:r>
              <a:rPr lang="es-EC" dirty="0"/>
              <a:t>Gad Parroquial Gad Provincial</a:t>
            </a:r>
          </a:p>
          <a:p>
            <a:r>
              <a:rPr lang="es-EC" dirty="0"/>
              <a:t>Puente sobre el rio </a:t>
            </a:r>
            <a:r>
              <a:rPr lang="es-EC" dirty="0" err="1"/>
              <a:t>Pijili</a:t>
            </a:r>
            <a:r>
              <a:rPr lang="es-EC" dirty="0"/>
              <a:t> Gad Parroquial Gad Municipal Gad Provincial Comunidad</a:t>
            </a:r>
          </a:p>
          <a:p>
            <a:r>
              <a:rPr lang="es-EC" dirty="0"/>
              <a:t>Proyecto de </a:t>
            </a:r>
            <a:r>
              <a:rPr lang="es-EC" dirty="0" err="1"/>
              <a:t>Reforestacion</a:t>
            </a:r>
            <a:r>
              <a:rPr lang="es-EC" dirty="0"/>
              <a:t> con semilla Gad Provincial Gad Parroquial</a:t>
            </a:r>
          </a:p>
          <a:p>
            <a:r>
              <a:rPr lang="es-EC" dirty="0"/>
              <a:t>mantenimiento de </a:t>
            </a:r>
            <a:r>
              <a:rPr lang="es-EC" dirty="0" err="1"/>
              <a:t>via</a:t>
            </a:r>
            <a:r>
              <a:rPr lang="es-EC" dirty="0"/>
              <a:t> por  parte de la alcaldía comunidad de </a:t>
            </a:r>
            <a:r>
              <a:rPr lang="es-EC" dirty="0" err="1"/>
              <a:t>Pijili</a:t>
            </a:r>
            <a:r>
              <a:rPr lang="es-EC" dirty="0"/>
              <a:t> Chico - Palmas GAD Parroquial Gad Municipal</a:t>
            </a:r>
          </a:p>
          <a:p>
            <a:r>
              <a:rPr lang="es-EC" dirty="0"/>
              <a:t>Escuelita en la comunidad de </a:t>
            </a:r>
            <a:r>
              <a:rPr lang="es-EC" dirty="0" err="1"/>
              <a:t>Pijili</a:t>
            </a:r>
            <a:r>
              <a:rPr lang="es-EC" dirty="0"/>
              <a:t> chico intervención Gad Parroquial Gad Municipal</a:t>
            </a:r>
          </a:p>
          <a:p>
            <a:r>
              <a:rPr lang="es-EC" dirty="0"/>
              <a:t>Mantenimiento vial rutinario comunidades de la zona baja Gad Parroquial Gad Municipal</a:t>
            </a:r>
          </a:p>
        </p:txBody>
      </p:sp>
    </p:spTree>
    <p:extLst>
      <p:ext uri="{BB962C8B-B14F-4D97-AF65-F5344CB8AC3E}">
        <p14:creationId xmlns:p14="http://schemas.microsoft.com/office/powerpoint/2010/main" val="3186060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5C48D2-272D-416A-AD98-1FC7E37F3973}"/>
              </a:ext>
            </a:extLst>
          </p:cNvPr>
          <p:cNvSpPr>
            <a:spLocks noGrp="1"/>
          </p:cNvSpPr>
          <p:nvPr>
            <p:ph type="title"/>
          </p:nvPr>
        </p:nvSpPr>
        <p:spPr/>
        <p:txBody>
          <a:bodyPr/>
          <a:lstStyle/>
          <a:p>
            <a:r>
              <a:rPr lang="es-MX" dirty="0"/>
              <a:t>Social</a:t>
            </a:r>
            <a:endParaRPr lang="es-EC" dirty="0"/>
          </a:p>
        </p:txBody>
      </p:sp>
      <p:pic>
        <p:nvPicPr>
          <p:cNvPr id="4" name="Marcador de contenido 3">
            <a:extLst>
              <a:ext uri="{FF2B5EF4-FFF2-40B4-BE49-F238E27FC236}">
                <a16:creationId xmlns:a16="http://schemas.microsoft.com/office/drawing/2014/main" id="{4827F851-4327-4413-BD47-555771A610CA}"/>
              </a:ext>
            </a:extLst>
          </p:cNvPr>
          <p:cNvPicPr>
            <a:picLocks noGrp="1" noChangeAspect="1"/>
          </p:cNvPicPr>
          <p:nvPr>
            <p:ph idx="1"/>
          </p:nvPr>
        </p:nvPicPr>
        <p:blipFill>
          <a:blip r:embed="rId2"/>
          <a:stretch>
            <a:fillRect/>
          </a:stretch>
        </p:blipFill>
        <p:spPr>
          <a:xfrm>
            <a:off x="1193533" y="2435870"/>
            <a:ext cx="8614610" cy="3429297"/>
          </a:xfrm>
          <a:prstGeom prst="rect">
            <a:avLst/>
          </a:prstGeom>
        </p:spPr>
      </p:pic>
    </p:spTree>
    <p:extLst>
      <p:ext uri="{BB962C8B-B14F-4D97-AF65-F5344CB8AC3E}">
        <p14:creationId xmlns:p14="http://schemas.microsoft.com/office/powerpoint/2010/main" val="1179444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B28932-8C40-4ECF-AB67-9BE13AC2174E}"/>
              </a:ext>
            </a:extLst>
          </p:cNvPr>
          <p:cNvSpPr>
            <a:spLocks noGrp="1"/>
          </p:cNvSpPr>
          <p:nvPr>
            <p:ph type="title"/>
          </p:nvPr>
        </p:nvSpPr>
        <p:spPr/>
        <p:txBody>
          <a:bodyPr/>
          <a:lstStyle/>
          <a:p>
            <a:r>
              <a:rPr lang="es-MX" sz="1800" dirty="0"/>
              <a:t>Conjuntamente con los vocales del Gad Parroquial, Teniente Político y moradores de la comunidad, realizamos una minga de limpieza para desviar aguas lluvias que destruyen la vía</a:t>
            </a:r>
            <a:r>
              <a:rPr lang="es-MX" dirty="0"/>
              <a:t>;</a:t>
            </a:r>
            <a:endParaRPr lang="es-EC" dirty="0"/>
          </a:p>
        </p:txBody>
      </p:sp>
      <p:pic>
        <p:nvPicPr>
          <p:cNvPr id="7" name="Marcador de contenido 6">
            <a:extLst>
              <a:ext uri="{FF2B5EF4-FFF2-40B4-BE49-F238E27FC236}">
                <a16:creationId xmlns:a16="http://schemas.microsoft.com/office/drawing/2014/main" id="{8F210603-977B-49A4-953A-634A55FCE7AE}"/>
              </a:ext>
            </a:extLst>
          </p:cNvPr>
          <p:cNvPicPr>
            <a:picLocks noGrp="1" noChangeAspect="1"/>
          </p:cNvPicPr>
          <p:nvPr>
            <p:ph idx="1"/>
          </p:nvPr>
        </p:nvPicPr>
        <p:blipFill>
          <a:blip r:embed="rId2"/>
          <a:stretch>
            <a:fillRect/>
          </a:stretch>
        </p:blipFill>
        <p:spPr>
          <a:xfrm>
            <a:off x="1222408" y="2435870"/>
            <a:ext cx="8422106" cy="3429297"/>
          </a:xfrm>
          <a:prstGeom prst="rect">
            <a:avLst/>
          </a:prstGeom>
        </p:spPr>
      </p:pic>
    </p:spTree>
    <p:extLst>
      <p:ext uri="{BB962C8B-B14F-4D97-AF65-F5344CB8AC3E}">
        <p14:creationId xmlns:p14="http://schemas.microsoft.com/office/powerpoint/2010/main" val="4162057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8B94276-C226-48B4-B94C-026CAD828357}"/>
              </a:ext>
            </a:extLst>
          </p:cNvPr>
          <p:cNvPicPr>
            <a:picLocks noChangeAspect="1"/>
          </p:cNvPicPr>
          <p:nvPr/>
        </p:nvPicPr>
        <p:blipFill>
          <a:blip r:embed="rId2"/>
          <a:stretch>
            <a:fillRect/>
          </a:stretch>
        </p:blipFill>
        <p:spPr>
          <a:xfrm>
            <a:off x="1298032" y="2551100"/>
            <a:ext cx="9595936" cy="1755800"/>
          </a:xfrm>
          <a:prstGeom prst="rect">
            <a:avLst/>
          </a:prstGeom>
        </p:spPr>
      </p:pic>
      <p:pic>
        <p:nvPicPr>
          <p:cNvPr id="5" name="Imagen 4">
            <a:extLst>
              <a:ext uri="{FF2B5EF4-FFF2-40B4-BE49-F238E27FC236}">
                <a16:creationId xmlns:a16="http://schemas.microsoft.com/office/drawing/2014/main" id="{9628C3F8-71C7-40F2-BF2C-16F3735FB412}"/>
              </a:ext>
            </a:extLst>
          </p:cNvPr>
          <p:cNvPicPr>
            <a:picLocks noChangeAspect="1"/>
          </p:cNvPicPr>
          <p:nvPr/>
        </p:nvPicPr>
        <p:blipFill>
          <a:blip r:embed="rId2"/>
          <a:stretch>
            <a:fillRect/>
          </a:stretch>
        </p:blipFill>
        <p:spPr>
          <a:xfrm>
            <a:off x="1298032" y="2551100"/>
            <a:ext cx="9595936" cy="1755800"/>
          </a:xfrm>
          <a:prstGeom prst="rect">
            <a:avLst/>
          </a:prstGeom>
        </p:spPr>
      </p:pic>
      <p:pic>
        <p:nvPicPr>
          <p:cNvPr id="7" name="Marcador de contenido 6">
            <a:extLst>
              <a:ext uri="{FF2B5EF4-FFF2-40B4-BE49-F238E27FC236}">
                <a16:creationId xmlns:a16="http://schemas.microsoft.com/office/drawing/2014/main" id="{BB18D920-3793-45BF-A2F6-7EDDE84A15E9}"/>
              </a:ext>
            </a:extLst>
          </p:cNvPr>
          <p:cNvPicPr>
            <a:picLocks noGrp="1" noChangeAspect="1"/>
          </p:cNvPicPr>
          <p:nvPr>
            <p:ph idx="1"/>
          </p:nvPr>
        </p:nvPicPr>
        <p:blipFill>
          <a:blip r:embed="rId3"/>
          <a:stretch>
            <a:fillRect/>
          </a:stretch>
        </p:blipFill>
        <p:spPr>
          <a:xfrm>
            <a:off x="1103313" y="2229648"/>
            <a:ext cx="9676982" cy="3868728"/>
          </a:xfrm>
          <a:prstGeom prst="rect">
            <a:avLst/>
          </a:prstGeom>
        </p:spPr>
      </p:pic>
      <p:sp>
        <p:nvSpPr>
          <p:cNvPr id="6" name="Título 1">
            <a:extLst>
              <a:ext uri="{FF2B5EF4-FFF2-40B4-BE49-F238E27FC236}">
                <a16:creationId xmlns:a16="http://schemas.microsoft.com/office/drawing/2014/main" id="{8CCA65B1-3CA8-4C57-AC7C-F3CDE53027F2}"/>
              </a:ext>
            </a:extLst>
          </p:cNvPr>
          <p:cNvSpPr>
            <a:spLocks noGrp="1"/>
          </p:cNvSpPr>
          <p:nvPr>
            <p:ph type="title"/>
          </p:nvPr>
        </p:nvSpPr>
        <p:spPr>
          <a:xfrm>
            <a:off x="646113" y="452438"/>
            <a:ext cx="9404350" cy="1400175"/>
          </a:xfrm>
        </p:spPr>
        <p:txBody>
          <a:bodyPr/>
          <a:lstStyle/>
          <a:p>
            <a:r>
              <a:rPr lang="es-MX" sz="2000" dirty="0"/>
              <a:t>A todos los interesados en la siembra de café, acercarse a las oficinas del GAD </a:t>
            </a:r>
            <a:r>
              <a:rPr lang="es-MX" sz="2000" dirty="0" err="1"/>
              <a:t>Pijilí</a:t>
            </a:r>
            <a:r>
              <a:rPr lang="es-MX" sz="2000" dirty="0"/>
              <a:t>, para hacerles la entrega de las plantitas que están listas para ser </a:t>
            </a:r>
            <a:r>
              <a:rPr lang="es-MX" sz="2000" dirty="0" err="1"/>
              <a:t>transplantadas</a:t>
            </a:r>
            <a:r>
              <a:rPr lang="es-MX" sz="2000" dirty="0"/>
              <a:t> en sus fincas.</a:t>
            </a:r>
            <a:br>
              <a:rPr lang="es-MX" sz="2000" dirty="0"/>
            </a:br>
            <a:r>
              <a:rPr lang="es-MX" sz="2000" dirty="0"/>
              <a:t>Recordemos que una vez que haga la cosecha del café, </a:t>
            </a:r>
            <a:r>
              <a:rPr lang="es-MX" sz="2000" dirty="0" err="1"/>
              <a:t>Patawasi</a:t>
            </a:r>
            <a:r>
              <a:rPr lang="es-MX" sz="2000" dirty="0"/>
              <a:t> - Café molido nos van a comprar todo el producto.</a:t>
            </a:r>
            <a:endParaRPr lang="es-EC" sz="2000" dirty="0"/>
          </a:p>
        </p:txBody>
      </p:sp>
    </p:spTree>
    <p:extLst>
      <p:ext uri="{BB962C8B-B14F-4D97-AF65-F5344CB8AC3E}">
        <p14:creationId xmlns:p14="http://schemas.microsoft.com/office/powerpoint/2010/main" val="3613823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B0BFF82A-4DB7-4F2F-83AE-6AA84F91C86B}"/>
              </a:ext>
            </a:extLst>
          </p:cNvPr>
          <p:cNvPicPr>
            <a:picLocks noGrp="1" noChangeAspect="1"/>
          </p:cNvPicPr>
          <p:nvPr>
            <p:ph idx="1"/>
          </p:nvPr>
        </p:nvPicPr>
        <p:blipFill>
          <a:blip r:embed="rId2"/>
          <a:stretch>
            <a:fillRect/>
          </a:stretch>
        </p:blipFill>
        <p:spPr>
          <a:xfrm>
            <a:off x="847023" y="2435870"/>
            <a:ext cx="9557886" cy="3969692"/>
          </a:xfrm>
          <a:prstGeom prst="rect">
            <a:avLst/>
          </a:prstGeom>
        </p:spPr>
      </p:pic>
      <p:sp>
        <p:nvSpPr>
          <p:cNvPr id="4" name="Título 1">
            <a:extLst>
              <a:ext uri="{FF2B5EF4-FFF2-40B4-BE49-F238E27FC236}">
                <a16:creationId xmlns:a16="http://schemas.microsoft.com/office/drawing/2014/main" id="{0C7AC37B-B23C-4E73-9DD9-FEB6178BEBDA}"/>
              </a:ext>
            </a:extLst>
          </p:cNvPr>
          <p:cNvSpPr>
            <a:spLocks noGrp="1"/>
          </p:cNvSpPr>
          <p:nvPr>
            <p:ph type="title"/>
          </p:nvPr>
        </p:nvSpPr>
        <p:spPr>
          <a:xfrm>
            <a:off x="646113" y="452438"/>
            <a:ext cx="9404350" cy="1400175"/>
          </a:xfrm>
        </p:spPr>
        <p:txBody>
          <a:bodyPr/>
          <a:lstStyle/>
          <a:p>
            <a:r>
              <a:rPr lang="es-MX" sz="2400" dirty="0"/>
              <a:t>Limpieza de </a:t>
            </a:r>
            <a:r>
              <a:rPr lang="es-MX" sz="2400" dirty="0" err="1"/>
              <a:t>derunbos</a:t>
            </a:r>
            <a:r>
              <a:rPr lang="es-MX" sz="2400" dirty="0"/>
              <a:t> en la vía palmas</a:t>
            </a:r>
            <a:br>
              <a:rPr lang="es-MX" sz="2400" dirty="0"/>
            </a:br>
            <a:r>
              <a:rPr lang="es-MX" sz="2400" dirty="0" err="1"/>
              <a:t>Linpiesas</a:t>
            </a:r>
            <a:r>
              <a:rPr lang="es-MX" sz="2400" dirty="0"/>
              <a:t> de </a:t>
            </a:r>
            <a:r>
              <a:rPr lang="es-MX" sz="2400" dirty="0" err="1"/>
              <a:t>derunbos</a:t>
            </a:r>
            <a:r>
              <a:rPr lang="es-MX" sz="2400" dirty="0"/>
              <a:t> </a:t>
            </a:r>
            <a:r>
              <a:rPr lang="es-MX" sz="2400" dirty="0" err="1"/>
              <a:t>pichilcay</a:t>
            </a:r>
            <a:r>
              <a:rPr lang="es-MX" sz="2400" dirty="0"/>
              <a:t> lagunas palmas  19 y 20 de febrero</a:t>
            </a:r>
            <a:br>
              <a:rPr lang="es-MX" sz="2400" dirty="0"/>
            </a:br>
            <a:r>
              <a:rPr lang="es-MX" sz="2400" dirty="0"/>
              <a:t>Intervención Cascada  febrero</a:t>
            </a:r>
            <a:endParaRPr lang="es-EC" sz="2400" dirty="0"/>
          </a:p>
        </p:txBody>
      </p:sp>
    </p:spTree>
    <p:extLst>
      <p:ext uri="{BB962C8B-B14F-4D97-AF65-F5344CB8AC3E}">
        <p14:creationId xmlns:p14="http://schemas.microsoft.com/office/powerpoint/2010/main" val="1008631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C8DCD-6C55-4671-B850-3FA1E7159524}"/>
              </a:ext>
            </a:extLst>
          </p:cNvPr>
          <p:cNvSpPr>
            <a:spLocks noGrp="1"/>
          </p:cNvSpPr>
          <p:nvPr>
            <p:ph type="title"/>
          </p:nvPr>
        </p:nvSpPr>
        <p:spPr/>
        <p:txBody>
          <a:bodyPr/>
          <a:lstStyle/>
          <a:p>
            <a:r>
              <a:rPr lang="es-MX" dirty="0"/>
              <a:t>Candidatas a reina del cantón visitaron el majestuoso Río Gala </a:t>
            </a:r>
            <a:endParaRPr lang="es-EC" dirty="0"/>
          </a:p>
        </p:txBody>
      </p:sp>
      <p:pic>
        <p:nvPicPr>
          <p:cNvPr id="4" name="Marcador de contenido 3">
            <a:extLst>
              <a:ext uri="{FF2B5EF4-FFF2-40B4-BE49-F238E27FC236}">
                <a16:creationId xmlns:a16="http://schemas.microsoft.com/office/drawing/2014/main" id="{6DF70F97-D753-4557-B62E-4B3B49E38D2C}"/>
              </a:ext>
            </a:extLst>
          </p:cNvPr>
          <p:cNvPicPr>
            <a:picLocks noGrp="1" noChangeAspect="1"/>
          </p:cNvPicPr>
          <p:nvPr>
            <p:ph idx="1"/>
          </p:nvPr>
        </p:nvPicPr>
        <p:blipFill>
          <a:blip r:embed="rId2"/>
          <a:stretch>
            <a:fillRect/>
          </a:stretch>
        </p:blipFill>
        <p:spPr>
          <a:xfrm>
            <a:off x="943276" y="2435870"/>
            <a:ext cx="8874492" cy="3429297"/>
          </a:xfrm>
          <a:prstGeom prst="rect">
            <a:avLst/>
          </a:prstGeom>
        </p:spPr>
      </p:pic>
    </p:spTree>
    <p:extLst>
      <p:ext uri="{BB962C8B-B14F-4D97-AF65-F5344CB8AC3E}">
        <p14:creationId xmlns:p14="http://schemas.microsoft.com/office/powerpoint/2010/main" val="3633706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BBF0DF-17AA-459F-87EB-2BC38B94687C}"/>
              </a:ext>
            </a:extLst>
          </p:cNvPr>
          <p:cNvSpPr>
            <a:spLocks noGrp="1"/>
          </p:cNvSpPr>
          <p:nvPr>
            <p:ph type="title"/>
          </p:nvPr>
        </p:nvSpPr>
        <p:spPr/>
        <p:txBody>
          <a:bodyPr/>
          <a:lstStyle/>
          <a:p>
            <a:r>
              <a:rPr lang="es-MX" sz="2000" dirty="0">
                <a:solidFill>
                  <a:srgbClr val="EBEBEB"/>
                </a:solidFill>
              </a:rPr>
              <a:t>Nuestro Alcalde José Sánchez y nuestro Concejal Holter Pesantez, como siempre, pendientes de nuestra gente, hicieron la entrega de guineo a la gente de nuestras comunidades, seguimos Trabajando en conjunto por lograr una Parroquia Unida, Fuerte y Solidaria</a:t>
            </a:r>
            <a:endParaRPr lang="es-EC" dirty="0"/>
          </a:p>
        </p:txBody>
      </p:sp>
      <p:pic>
        <p:nvPicPr>
          <p:cNvPr id="4" name="Marcador de contenido 3">
            <a:extLst>
              <a:ext uri="{FF2B5EF4-FFF2-40B4-BE49-F238E27FC236}">
                <a16:creationId xmlns:a16="http://schemas.microsoft.com/office/drawing/2014/main" id="{98177D66-0453-478C-A97E-E2EF1DC70045}"/>
              </a:ext>
            </a:extLst>
          </p:cNvPr>
          <p:cNvPicPr>
            <a:picLocks noGrp="1" noChangeAspect="1"/>
          </p:cNvPicPr>
          <p:nvPr>
            <p:ph idx="1"/>
          </p:nvPr>
        </p:nvPicPr>
        <p:blipFill>
          <a:blip r:embed="rId2"/>
          <a:stretch>
            <a:fillRect/>
          </a:stretch>
        </p:blipFill>
        <p:spPr>
          <a:xfrm>
            <a:off x="981777" y="1973179"/>
            <a:ext cx="9509759" cy="4263991"/>
          </a:xfrm>
          <a:prstGeom prst="rect">
            <a:avLst/>
          </a:prstGeom>
        </p:spPr>
      </p:pic>
    </p:spTree>
    <p:extLst>
      <p:ext uri="{BB962C8B-B14F-4D97-AF65-F5344CB8AC3E}">
        <p14:creationId xmlns:p14="http://schemas.microsoft.com/office/powerpoint/2010/main" val="1379410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CA7ADF-33C7-4778-99F0-8271C2F061D7}"/>
              </a:ext>
            </a:extLst>
          </p:cNvPr>
          <p:cNvSpPr>
            <a:spLocks noGrp="1"/>
          </p:cNvSpPr>
          <p:nvPr>
            <p:ph type="title"/>
          </p:nvPr>
        </p:nvSpPr>
        <p:spPr/>
        <p:txBody>
          <a:bodyPr/>
          <a:lstStyle/>
          <a:p>
            <a:r>
              <a:rPr lang="es-MX" sz="2000" dirty="0">
                <a:solidFill>
                  <a:srgbClr val="EBEBEB"/>
                </a:solidFill>
              </a:rPr>
              <a:t>Gracias por dejar en alto el deporte </a:t>
            </a:r>
            <a:r>
              <a:rPr lang="es-MX" sz="2000" dirty="0" err="1">
                <a:solidFill>
                  <a:srgbClr val="EBEBEB"/>
                </a:solidFill>
              </a:rPr>
              <a:t>Pijileño</a:t>
            </a:r>
            <a:r>
              <a:rPr lang="es-MX" sz="2000" dirty="0">
                <a:solidFill>
                  <a:srgbClr val="EBEBEB"/>
                </a:solidFill>
              </a:rPr>
              <a:t>. Gracias infinitas queridos jóvenes.  Nos sentimos muy orgullosos de </a:t>
            </a:r>
            <a:r>
              <a:rPr lang="es-MX" sz="2400" dirty="0">
                <a:solidFill>
                  <a:srgbClr val="EBEBEB"/>
                </a:solidFill>
              </a:rPr>
              <a:t>ustedes</a:t>
            </a:r>
            <a:endParaRPr lang="es-EC" dirty="0"/>
          </a:p>
        </p:txBody>
      </p:sp>
      <p:pic>
        <p:nvPicPr>
          <p:cNvPr id="4" name="Marcador de contenido 3">
            <a:extLst>
              <a:ext uri="{FF2B5EF4-FFF2-40B4-BE49-F238E27FC236}">
                <a16:creationId xmlns:a16="http://schemas.microsoft.com/office/drawing/2014/main" id="{7F470EED-B13A-4B68-B83E-FD8B67F84019}"/>
              </a:ext>
            </a:extLst>
          </p:cNvPr>
          <p:cNvPicPr>
            <a:picLocks noGrp="1" noChangeAspect="1"/>
          </p:cNvPicPr>
          <p:nvPr>
            <p:ph idx="1"/>
          </p:nvPr>
        </p:nvPicPr>
        <p:blipFill>
          <a:blip r:embed="rId2"/>
          <a:stretch>
            <a:fillRect/>
          </a:stretch>
        </p:blipFill>
        <p:spPr>
          <a:xfrm>
            <a:off x="539015" y="1853248"/>
            <a:ext cx="9511819" cy="4011919"/>
          </a:xfrm>
          <a:prstGeom prst="rect">
            <a:avLst/>
          </a:prstGeom>
        </p:spPr>
      </p:pic>
    </p:spTree>
    <p:extLst>
      <p:ext uri="{BB962C8B-B14F-4D97-AF65-F5344CB8AC3E}">
        <p14:creationId xmlns:p14="http://schemas.microsoft.com/office/powerpoint/2010/main" val="3023811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1F6F3D-B6B2-47B9-8AAE-EA8AC27A8E75}"/>
              </a:ext>
            </a:extLst>
          </p:cNvPr>
          <p:cNvSpPr>
            <a:spLocks noGrp="1"/>
          </p:cNvSpPr>
          <p:nvPr>
            <p:ph type="title"/>
          </p:nvPr>
        </p:nvSpPr>
        <p:spPr/>
        <p:txBody>
          <a:bodyPr/>
          <a:lstStyle/>
          <a:p>
            <a:r>
              <a:rPr lang="es-MX" sz="2000" dirty="0">
                <a:solidFill>
                  <a:srgbClr val="EBEBEB"/>
                </a:solidFill>
              </a:rPr>
              <a:t>Nuestros adultos mayores son beneficiarios del Convenio que tenemos </a:t>
            </a:r>
            <a:r>
              <a:rPr lang="es-MX" sz="2000" dirty="0" err="1">
                <a:solidFill>
                  <a:srgbClr val="EBEBEB"/>
                </a:solidFill>
              </a:rPr>
              <a:t>conPrefectura</a:t>
            </a:r>
            <a:r>
              <a:rPr lang="es-MX" sz="2000" dirty="0">
                <a:solidFill>
                  <a:srgbClr val="EBEBEB"/>
                </a:solidFill>
              </a:rPr>
              <a:t> Azuay </a:t>
            </a:r>
            <a:r>
              <a:rPr lang="es-MX" sz="2000" dirty="0">
                <a:solidFill>
                  <a:srgbClr val="EBEBEB"/>
                </a:solidFill>
                <a:highlight>
                  <a:srgbClr val="FFFF00"/>
                </a:highlight>
              </a:rPr>
              <a:t>Cerveza </a:t>
            </a:r>
            <a:r>
              <a:rPr lang="es-MX" sz="2000" dirty="0">
                <a:solidFill>
                  <a:srgbClr val="EBEBEB"/>
                </a:solidFill>
              </a:rPr>
              <a:t>inglesa Quintanilla-</a:t>
            </a:r>
            <a:r>
              <a:rPr lang="es-MX" sz="2000" dirty="0" err="1">
                <a:solidFill>
                  <a:srgbClr val="EBEBEB"/>
                </a:solidFill>
              </a:rPr>
              <a:t>Viceprefecta</a:t>
            </a:r>
            <a:r>
              <a:rPr lang="es-MX" sz="2000" dirty="0">
                <a:solidFill>
                  <a:srgbClr val="EBEBEB"/>
                </a:solidFill>
              </a:rPr>
              <a:t> del </a:t>
            </a:r>
            <a:r>
              <a:rPr lang="es-MX" sz="2000" dirty="0" err="1">
                <a:solidFill>
                  <a:srgbClr val="EBEBEB"/>
                </a:solidFill>
              </a:rPr>
              <a:t>Azuayen</a:t>
            </a:r>
            <a:r>
              <a:rPr lang="es-MX" sz="2000" dirty="0">
                <a:solidFill>
                  <a:srgbClr val="EBEBEB"/>
                </a:solidFill>
              </a:rPr>
              <a:t> el Proyecto Caravanas Por La Vida</a:t>
            </a:r>
            <a:r>
              <a:rPr lang="es-MX" dirty="0">
                <a:solidFill>
                  <a:srgbClr val="EBEBEB"/>
                </a:solidFill>
              </a:rPr>
              <a:t>.</a:t>
            </a:r>
            <a:endParaRPr lang="es-EC" dirty="0"/>
          </a:p>
        </p:txBody>
      </p:sp>
      <p:pic>
        <p:nvPicPr>
          <p:cNvPr id="4" name="Marcador de contenido 3">
            <a:extLst>
              <a:ext uri="{FF2B5EF4-FFF2-40B4-BE49-F238E27FC236}">
                <a16:creationId xmlns:a16="http://schemas.microsoft.com/office/drawing/2014/main" id="{2DF1020C-CCBA-4919-9E1D-3767ECC0F582}"/>
              </a:ext>
            </a:extLst>
          </p:cNvPr>
          <p:cNvPicPr>
            <a:picLocks noGrp="1" noChangeAspect="1"/>
          </p:cNvPicPr>
          <p:nvPr>
            <p:ph idx="1"/>
          </p:nvPr>
        </p:nvPicPr>
        <p:blipFill>
          <a:blip r:embed="rId2"/>
          <a:stretch>
            <a:fillRect/>
          </a:stretch>
        </p:blipFill>
        <p:spPr>
          <a:xfrm>
            <a:off x="895149" y="2435870"/>
            <a:ext cx="8701238" cy="3429297"/>
          </a:xfrm>
          <a:prstGeom prst="rect">
            <a:avLst/>
          </a:prstGeom>
        </p:spPr>
      </p:pic>
    </p:spTree>
    <p:extLst>
      <p:ext uri="{BB962C8B-B14F-4D97-AF65-F5344CB8AC3E}">
        <p14:creationId xmlns:p14="http://schemas.microsoft.com/office/powerpoint/2010/main" val="4101129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BEF042-2E08-4934-AFDD-8A27587AD221}"/>
              </a:ext>
            </a:extLst>
          </p:cNvPr>
          <p:cNvSpPr>
            <a:spLocks noGrp="1"/>
          </p:cNvSpPr>
          <p:nvPr>
            <p:ph type="title"/>
          </p:nvPr>
        </p:nvSpPr>
        <p:spPr/>
        <p:txBody>
          <a:bodyPr/>
          <a:lstStyle/>
          <a:p>
            <a:r>
              <a:rPr lang="es-MX" dirty="0"/>
              <a:t>GAD Parroquial el Carmen de  </a:t>
            </a:r>
            <a:r>
              <a:rPr lang="es-MX" dirty="0" err="1"/>
              <a:t>Pijili</a:t>
            </a:r>
            <a:endParaRPr lang="es-EC" dirty="0"/>
          </a:p>
        </p:txBody>
      </p:sp>
      <p:sp>
        <p:nvSpPr>
          <p:cNvPr id="3" name="Marcador de contenido 2">
            <a:extLst>
              <a:ext uri="{FF2B5EF4-FFF2-40B4-BE49-F238E27FC236}">
                <a16:creationId xmlns:a16="http://schemas.microsoft.com/office/drawing/2014/main" id="{16CD4671-CC68-4272-917F-D957D030F670}"/>
              </a:ext>
            </a:extLst>
          </p:cNvPr>
          <p:cNvSpPr>
            <a:spLocks noGrp="1"/>
          </p:cNvSpPr>
          <p:nvPr>
            <p:ph idx="1"/>
          </p:nvPr>
        </p:nvSpPr>
        <p:spPr/>
        <p:txBody>
          <a:bodyPr/>
          <a:lstStyle/>
          <a:p>
            <a:r>
              <a:rPr lang="es-MX" dirty="0"/>
              <a:t>Presidente: PESANTEZ BAUTISTA BRAULIO REMIGIO</a:t>
            </a:r>
          </a:p>
          <a:p>
            <a:endParaRPr lang="es-MX" dirty="0"/>
          </a:p>
          <a:p>
            <a:r>
              <a:rPr lang="es-MX" dirty="0"/>
              <a:t>Vocal: GUAMAN GUERRERO GINA ELIZA</a:t>
            </a:r>
          </a:p>
          <a:p>
            <a:r>
              <a:rPr lang="es-MX" dirty="0"/>
              <a:t>Vocal: BARRETO PESANTEZ FLAVIO EUGENIO</a:t>
            </a:r>
          </a:p>
          <a:p>
            <a:r>
              <a:rPr lang="es-MX" dirty="0"/>
              <a:t>Vocal: REINOSO AUCAY JULIO RAFAEL</a:t>
            </a:r>
          </a:p>
          <a:p>
            <a:r>
              <a:rPr lang="es-MX" dirty="0"/>
              <a:t>Vocal: COCHANCELA AUCAY FLAVIO ALBERTO</a:t>
            </a:r>
          </a:p>
          <a:p>
            <a:r>
              <a:rPr lang="es-MX" dirty="0"/>
              <a:t>Secretario Tesorero: NICOLAS ESCOBAR</a:t>
            </a:r>
          </a:p>
          <a:p>
            <a:r>
              <a:rPr lang="es-MX" dirty="0" err="1"/>
              <a:t>Rendicion</a:t>
            </a:r>
            <a:r>
              <a:rPr lang="es-MX" dirty="0"/>
              <a:t> de cuentas 2024</a:t>
            </a:r>
            <a:endParaRPr lang="es-EC" dirty="0"/>
          </a:p>
        </p:txBody>
      </p:sp>
    </p:spTree>
    <p:extLst>
      <p:ext uri="{BB962C8B-B14F-4D97-AF65-F5344CB8AC3E}">
        <p14:creationId xmlns:p14="http://schemas.microsoft.com/office/powerpoint/2010/main" val="9751100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emplate>Ion</Template>
  <TotalTime>3508</TotalTime>
  <Words>531</Words>
  <Application>Microsoft Office PowerPoint</Application>
  <PresentationFormat>Panorámica</PresentationFormat>
  <Paragraphs>211</Paragraphs>
  <Slides>18</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18</vt:i4>
      </vt:variant>
    </vt:vector>
  </HeadingPairs>
  <TitlesOfParts>
    <vt:vector size="24" baseType="lpstr">
      <vt:lpstr>Arial</vt:lpstr>
      <vt:lpstr>Calibri</vt:lpstr>
      <vt:lpstr>Century Gothic</vt:lpstr>
      <vt:lpstr>Times New Roman</vt:lpstr>
      <vt:lpstr>Wingdings 3</vt:lpstr>
      <vt:lpstr>Ion</vt:lpstr>
      <vt:lpstr>RENDICIÓN DE CUENTAS 2024 del </vt:lpstr>
      <vt:lpstr>Informe de. Economía y Finanzas  GAD Parroquial </vt:lpstr>
      <vt:lpstr>Presentación de PowerPoint</vt:lpstr>
      <vt:lpstr>Presentación de PowerPoint</vt:lpstr>
      <vt:lpstr>Presentación de PowerPoint</vt:lpstr>
      <vt:lpstr>Presentación de PowerPoint</vt:lpstr>
      <vt:lpstr>Presentación de PowerPoint</vt:lpstr>
      <vt:lpstr>Presentación de PowerPoint</vt:lpstr>
      <vt:lpstr>Acuerdos resoluciones</vt:lpstr>
      <vt:lpstr>Social</vt:lpstr>
      <vt:lpstr>Conjuntamente con los vocales del Gad Parroquial, Teniente Político y moradores de la comunidad, realizamos una minga de limpieza para desviar aguas lluvias que destruyen la vía;</vt:lpstr>
      <vt:lpstr>A todos los interesados en la siembra de café, acercarse a las oficinas del GAD Pijilí, para hacerles la entrega de las plantitas que están listas para ser transplantadas en sus fincas. Recordemos que una vez que haga la cosecha del café, Patawasi - Café molido nos van a comprar todo el producto.</vt:lpstr>
      <vt:lpstr>Limpieza de derunbos en la vía palmas Linpiesas de derunbos pichilcay lagunas palmas  19 y 20 de febrero Intervención Cascada  febrero</vt:lpstr>
      <vt:lpstr>Candidatas a reina del cantón visitaron el majestuoso Río Gala </vt:lpstr>
      <vt:lpstr>Nuestro Alcalde José Sánchez y nuestro Concejal Holter Pesantez, como siempre, pendientes de nuestra gente, hicieron la entrega de guineo a la gente de nuestras comunidades, seguimos Trabajando en conjunto por lograr una Parroquia Unida, Fuerte y Solidaria</vt:lpstr>
      <vt:lpstr>Gracias por dejar en alto el deporte Pijileño. Gracias infinitas queridos jóvenes.  Nos sentimos muy orgullosos de ustedes</vt:lpstr>
      <vt:lpstr>Nuestros adultos mayores son beneficiarios del Convenio que tenemos conPrefectura Azuay Cerveza inglesa Quintanilla-Viceprefecta del Azuayen el Proyecto Caravanas Por La Vida.</vt:lpstr>
      <vt:lpstr>GAD Parroquial el Carmen de  Pijili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RENDICIÓN DE CUENTAS 2023 del</dc:title>
  <dc:creator>TOSH-LAP</dc:creator>
  <cp:lastModifiedBy>USUARIO</cp:lastModifiedBy>
  <cp:revision>114</cp:revision>
  <cp:lastPrinted>2025-06-29T17:44:05Z</cp:lastPrinted>
  <dcterms:created xsi:type="dcterms:W3CDTF">2024-05-17T03:51:27Z</dcterms:created>
  <dcterms:modified xsi:type="dcterms:W3CDTF">2025-08-13T03:58:01Z</dcterms:modified>
</cp:coreProperties>
</file>